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7" r:id="rId2"/>
    <p:sldId id="261" r:id="rId3"/>
    <p:sldId id="307" r:id="rId4"/>
    <p:sldId id="264" r:id="rId5"/>
    <p:sldId id="308" r:id="rId6"/>
    <p:sldId id="316" r:id="rId7"/>
    <p:sldId id="317" r:id="rId8"/>
    <p:sldId id="318" r:id="rId9"/>
    <p:sldId id="319" r:id="rId10"/>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6">
          <p15:clr>
            <a:srgbClr val="A4A3A4"/>
          </p15:clr>
        </p15:guide>
        <p15:guide id="2" pos="49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1313"/>
    <a:srgbClr val="E99423"/>
    <a:srgbClr val="86121C"/>
    <a:srgbClr val="004378"/>
    <a:srgbClr val="009CD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10" autoAdjust="0"/>
    <p:restoredTop sz="86454" autoAdjust="0"/>
  </p:normalViewPr>
  <p:slideViewPr>
    <p:cSldViewPr snapToObjects="1">
      <p:cViewPr varScale="1">
        <p:scale>
          <a:sx n="97" d="100"/>
          <a:sy n="97" d="100"/>
        </p:scale>
        <p:origin x="1744" y="200"/>
      </p:cViewPr>
      <p:guideLst>
        <p:guide orient="horz" pos="736"/>
        <p:guide pos="4996"/>
      </p:guideLst>
    </p:cSldViewPr>
  </p:slideViewPr>
  <p:outlineViewPr>
    <p:cViewPr>
      <p:scale>
        <a:sx n="33" d="100"/>
        <a:sy n="33" d="100"/>
      </p:scale>
      <p:origin x="0" y="-1736"/>
    </p:cViewPr>
  </p:outlineViewPr>
  <p:notesTextViewPr>
    <p:cViewPr>
      <p:scale>
        <a:sx n="100" d="100"/>
        <a:sy n="100" d="100"/>
      </p:scale>
      <p:origin x="0" y="0"/>
    </p:cViewPr>
  </p:notesTextViewPr>
  <p:sorterViewPr>
    <p:cViewPr>
      <p:scale>
        <a:sx n="100" d="100"/>
        <a:sy n="100" d="100"/>
      </p:scale>
      <p:origin x="0" y="130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4BE5E9-A930-45A4-A23F-200A8042A475}" type="datetimeFigureOut">
              <a:rPr lang="de-DE" smtClean="0"/>
              <a:t>12.06.19</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36419B-A7EE-474B-AF60-7D7811F00667}" type="slidenum">
              <a:rPr lang="de-DE" smtClean="0"/>
              <a:t>‹#›</a:t>
            </a:fld>
            <a:endParaRPr lang="de-DE"/>
          </a:p>
        </p:txBody>
      </p:sp>
    </p:spTree>
    <p:extLst>
      <p:ext uri="{BB962C8B-B14F-4D97-AF65-F5344CB8AC3E}">
        <p14:creationId xmlns:p14="http://schemas.microsoft.com/office/powerpoint/2010/main" val="608989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fld id="{AC36419B-A7EE-474B-AF60-7D7811F00667}" type="slidenum">
              <a:rPr lang="de-DE" smtClean="0"/>
              <a:t>3</a:t>
            </a:fld>
            <a:endParaRPr lang="de-DE"/>
          </a:p>
        </p:txBody>
      </p:sp>
    </p:spTree>
    <p:extLst>
      <p:ext uri="{BB962C8B-B14F-4D97-AF65-F5344CB8AC3E}">
        <p14:creationId xmlns:p14="http://schemas.microsoft.com/office/powerpoint/2010/main" val="1902771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fld id="{AC36419B-A7EE-474B-AF60-7D7811F00667}" type="slidenum">
              <a:rPr lang="de-DE" smtClean="0"/>
              <a:t>4</a:t>
            </a:fld>
            <a:endParaRPr lang="de-DE"/>
          </a:p>
        </p:txBody>
      </p:sp>
    </p:spTree>
    <p:extLst>
      <p:ext uri="{BB962C8B-B14F-4D97-AF65-F5344CB8AC3E}">
        <p14:creationId xmlns:p14="http://schemas.microsoft.com/office/powerpoint/2010/main" val="2762005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fld id="{AC36419B-A7EE-474B-AF60-7D7811F00667}" type="slidenum">
              <a:rPr lang="de-DE" smtClean="0"/>
              <a:t>5</a:t>
            </a:fld>
            <a:endParaRPr lang="de-DE"/>
          </a:p>
        </p:txBody>
      </p:sp>
    </p:spTree>
    <p:extLst>
      <p:ext uri="{BB962C8B-B14F-4D97-AF65-F5344CB8AC3E}">
        <p14:creationId xmlns:p14="http://schemas.microsoft.com/office/powerpoint/2010/main" val="2635118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fld id="{AC36419B-A7EE-474B-AF60-7D7811F00667}" type="slidenum">
              <a:rPr lang="de-DE" smtClean="0"/>
              <a:t>6</a:t>
            </a:fld>
            <a:endParaRPr lang="de-DE"/>
          </a:p>
        </p:txBody>
      </p:sp>
    </p:spTree>
    <p:extLst>
      <p:ext uri="{BB962C8B-B14F-4D97-AF65-F5344CB8AC3E}">
        <p14:creationId xmlns:p14="http://schemas.microsoft.com/office/powerpoint/2010/main" val="1604344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fld id="{AC36419B-A7EE-474B-AF60-7D7811F00667}" type="slidenum">
              <a:rPr lang="de-DE" smtClean="0"/>
              <a:t>7</a:t>
            </a:fld>
            <a:endParaRPr lang="de-DE"/>
          </a:p>
        </p:txBody>
      </p:sp>
    </p:spTree>
    <p:extLst>
      <p:ext uri="{BB962C8B-B14F-4D97-AF65-F5344CB8AC3E}">
        <p14:creationId xmlns:p14="http://schemas.microsoft.com/office/powerpoint/2010/main" val="9712427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12" name="Bild 11" descr="Logo_AWI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58587" y="456155"/>
            <a:ext cx="2621832" cy="379909"/>
          </a:xfrm>
          <a:prstGeom prst="rect">
            <a:avLst/>
          </a:prstGeom>
        </p:spPr>
      </p:pic>
      <p:cxnSp>
        <p:nvCxnSpPr>
          <p:cNvPr id="6" name="Gerade Verbindung 5"/>
          <p:cNvCxnSpPr/>
          <p:nvPr userDrawn="1"/>
        </p:nvCxnSpPr>
        <p:spPr>
          <a:xfrm>
            <a:off x="418689" y="996905"/>
            <a:ext cx="8361730" cy="0"/>
          </a:xfrm>
          <a:prstGeom prst="line">
            <a:avLst/>
          </a:prstGeom>
          <a:ln w="317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5" name="Bild 4"/>
          <p:cNvPicPr>
            <a:picLocks noChangeAspect="1"/>
          </p:cNvPicPr>
          <p:nvPr userDrawn="1"/>
        </p:nvPicPr>
        <p:blipFill>
          <a:blip r:embed="rId3"/>
          <a:stretch>
            <a:fillRect/>
          </a:stretch>
        </p:blipFill>
        <p:spPr>
          <a:xfrm>
            <a:off x="7207962" y="6376176"/>
            <a:ext cx="1171864" cy="154776"/>
          </a:xfrm>
          <a:prstGeom prst="rect">
            <a:avLst/>
          </a:prstGeom>
        </p:spPr>
      </p:pic>
      <p:sp>
        <p:nvSpPr>
          <p:cNvPr id="7" name="Titel 1"/>
          <p:cNvSpPr>
            <a:spLocks noGrp="1"/>
          </p:cNvSpPr>
          <p:nvPr>
            <p:ph type="ctrTitle"/>
          </p:nvPr>
        </p:nvSpPr>
        <p:spPr>
          <a:xfrm>
            <a:off x="323218" y="376924"/>
            <a:ext cx="8457201" cy="619981"/>
          </a:xfrm>
          <a:prstGeom prst="rect">
            <a:avLst/>
          </a:prstGeom>
        </p:spPr>
        <p:txBody>
          <a:bodyPr anchor="t"/>
          <a:lstStyle/>
          <a:p>
            <a:r>
              <a:rPr lang="de-DE" dirty="0"/>
              <a:t>Mastertitelformat bearbeiten</a:t>
            </a:r>
          </a:p>
        </p:txBody>
      </p:sp>
    </p:spTree>
    <p:extLst>
      <p:ext uri="{BB962C8B-B14F-4D97-AF65-F5344CB8AC3E}">
        <p14:creationId xmlns:p14="http://schemas.microsoft.com/office/powerpoint/2010/main" val="2316438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323218" y="376924"/>
            <a:ext cx="8457201" cy="619981"/>
          </a:xfrm>
          <a:prstGeom prst="rect">
            <a:avLst/>
          </a:prstGeom>
        </p:spPr>
        <p:txBody>
          <a:bodyPr anchor="t"/>
          <a:lstStyle/>
          <a:p>
            <a:r>
              <a:rPr lang="de-DE" dirty="0"/>
              <a:t>Mastertitelformat bearbeiten</a:t>
            </a:r>
          </a:p>
        </p:txBody>
      </p:sp>
      <p:sp>
        <p:nvSpPr>
          <p:cNvPr id="4" name="Datumsplatzhalter 3"/>
          <p:cNvSpPr>
            <a:spLocks noGrp="1"/>
          </p:cNvSpPr>
          <p:nvPr>
            <p:ph type="dt" sz="half" idx="10"/>
          </p:nvPr>
        </p:nvSpPr>
        <p:spPr/>
        <p:txBody>
          <a:bodyPr/>
          <a:lstStyle/>
          <a:p>
            <a:fld id="{1B58D566-8D13-5C43-8939-614299B6941B}" type="datetimeFigureOut">
              <a:rPr lang="de-DE" smtClean="0"/>
              <a:pPr/>
              <a:t>12.06.19</a:t>
            </a:fld>
            <a:endParaRPr lang="de-DE"/>
          </a:p>
        </p:txBody>
      </p:sp>
      <p:sp>
        <p:nvSpPr>
          <p:cNvPr id="5" name="Fußzeilenplatzhalter 4"/>
          <p:cNvSpPr>
            <a:spLocks noGrp="1"/>
          </p:cNvSpPr>
          <p:nvPr>
            <p:ph type="ftr" sz="quarter" idx="11"/>
          </p:nvPr>
        </p:nvSpPr>
        <p:spPr/>
        <p:txBody>
          <a:bodyPr/>
          <a:lstStyle/>
          <a:p>
            <a:endParaRPr lang="de-DE"/>
          </a:p>
        </p:txBody>
      </p:sp>
      <p:sp>
        <p:nvSpPr>
          <p:cNvPr id="13" name="Inhaltsplatzhalter 2"/>
          <p:cNvSpPr>
            <a:spLocks noGrp="1"/>
          </p:cNvSpPr>
          <p:nvPr>
            <p:ph idx="1"/>
          </p:nvPr>
        </p:nvSpPr>
        <p:spPr>
          <a:xfrm>
            <a:off x="322306" y="1168400"/>
            <a:ext cx="8458113" cy="5039791"/>
          </a:xfrm>
          <a:prstGeom prst="rect">
            <a:avLst/>
          </a:prstGeom>
        </p:spPr>
        <p:txBody>
          <a:bodyPr/>
          <a:lstStyle>
            <a:lvl1pPr>
              <a:defRPr>
                <a:solidFill>
                  <a:srgbClr val="404040"/>
                </a:solidFill>
              </a:defRPr>
            </a:lvl1pPr>
            <a:lvl2pPr>
              <a:defRPr>
                <a:solidFill>
                  <a:srgbClr val="404040"/>
                </a:solidFill>
              </a:defRPr>
            </a:lvl2pPr>
            <a:lvl3pPr>
              <a:defRPr>
                <a:solidFill>
                  <a:srgbClr val="404040"/>
                </a:solidFill>
              </a:defRPr>
            </a:lvl3pPr>
            <a:lvl4pPr>
              <a:defRPr>
                <a:solidFill>
                  <a:srgbClr val="404040"/>
                </a:solidFill>
              </a:defRPr>
            </a:lvl4pPr>
            <a:lvl5pPr>
              <a:defRPr>
                <a:solidFill>
                  <a:srgbClr val="404040"/>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cxnSp>
        <p:nvCxnSpPr>
          <p:cNvPr id="15" name="Gerade Verbindung 14"/>
          <p:cNvCxnSpPr/>
          <p:nvPr userDrawn="1"/>
        </p:nvCxnSpPr>
        <p:spPr>
          <a:xfrm>
            <a:off x="418689" y="996905"/>
            <a:ext cx="8361730" cy="0"/>
          </a:xfrm>
          <a:prstGeom prst="line">
            <a:avLst/>
          </a:prstGeom>
          <a:ln w="317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16" name="Bild 15" descr="AWI_WortBildmarke_Farb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03068" y="417661"/>
            <a:ext cx="1090955" cy="486839"/>
          </a:xfrm>
          <a:prstGeom prst="rect">
            <a:avLst/>
          </a:prstGeom>
        </p:spPr>
      </p:pic>
      <p:pic>
        <p:nvPicPr>
          <p:cNvPr id="10" name="Bild 9"/>
          <p:cNvPicPr>
            <a:picLocks noChangeAspect="1"/>
          </p:cNvPicPr>
          <p:nvPr userDrawn="1"/>
        </p:nvPicPr>
        <p:blipFill>
          <a:blip r:embed="rId3"/>
          <a:stretch>
            <a:fillRect/>
          </a:stretch>
        </p:blipFill>
        <p:spPr>
          <a:xfrm>
            <a:off x="7660257" y="6641796"/>
            <a:ext cx="954575" cy="126077"/>
          </a:xfrm>
          <a:prstGeom prst="rect">
            <a:avLst/>
          </a:prstGeom>
        </p:spPr>
      </p:pic>
    </p:spTree>
    <p:extLst>
      <p:ext uri="{BB962C8B-B14F-4D97-AF65-F5344CB8AC3E}">
        <p14:creationId xmlns:p14="http://schemas.microsoft.com/office/powerpoint/2010/main" val="23164380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umsplatzhalter 3"/>
          <p:cNvSpPr>
            <a:spLocks noGrp="1"/>
          </p:cNvSpPr>
          <p:nvPr>
            <p:ph type="dt" sz="half" idx="2"/>
          </p:nvPr>
        </p:nvSpPr>
        <p:spPr>
          <a:xfrm>
            <a:off x="457200" y="6550156"/>
            <a:ext cx="812822" cy="307844"/>
          </a:xfrm>
          <a:prstGeom prst="rect">
            <a:avLst/>
          </a:prstGeom>
        </p:spPr>
        <p:txBody>
          <a:bodyPr vert="horz" lIns="91440" tIns="45720" rIns="91440" bIns="45720" rtlCol="0" anchor="ctr"/>
          <a:lstStyle>
            <a:lvl1pPr algn="l">
              <a:defRPr sz="900">
                <a:solidFill>
                  <a:schemeClr val="tx1">
                    <a:tint val="75000"/>
                  </a:schemeClr>
                </a:solidFill>
              </a:defRPr>
            </a:lvl1pPr>
          </a:lstStyle>
          <a:p>
            <a:fld id="{1B58D566-8D13-5C43-8939-614299B6941B}" type="datetimeFigureOut">
              <a:rPr lang="de-DE" smtClean="0"/>
              <a:pPr/>
              <a:t>12.06.19</a:t>
            </a:fld>
            <a:endParaRPr lang="de-DE"/>
          </a:p>
        </p:txBody>
      </p:sp>
      <p:sp>
        <p:nvSpPr>
          <p:cNvPr id="5" name="Fußzeilenplatzhalter 4"/>
          <p:cNvSpPr>
            <a:spLocks noGrp="1"/>
          </p:cNvSpPr>
          <p:nvPr>
            <p:ph type="ftr" sz="quarter" idx="3"/>
          </p:nvPr>
        </p:nvSpPr>
        <p:spPr>
          <a:xfrm>
            <a:off x="1270022" y="6550156"/>
            <a:ext cx="5711878" cy="307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de-DE" dirty="0"/>
          </a:p>
        </p:txBody>
      </p:sp>
    </p:spTree>
    <p:extLst>
      <p:ext uri="{BB962C8B-B14F-4D97-AF65-F5344CB8AC3E}">
        <p14:creationId xmlns:p14="http://schemas.microsoft.com/office/powerpoint/2010/main" val="2286271697"/>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457200" rtl="0" eaLnBrk="1" latinLnBrk="0" hangingPunct="1">
        <a:spcBef>
          <a:spcPct val="0"/>
        </a:spcBef>
        <a:buNone/>
        <a:defRPr sz="3200" b="1" i="0" kern="1200">
          <a:solidFill>
            <a:schemeClr val="tx1">
              <a:lumMod val="75000"/>
              <a:lumOff val="25000"/>
            </a:schemeClr>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171700" indent="-3429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p:cNvPicPr>
            <a:picLocks noChangeAspect="1"/>
          </p:cNvPicPr>
          <p:nvPr/>
        </p:nvPicPr>
        <p:blipFill rotWithShape="1">
          <a:blip r:embed="rId2">
            <a:extLst>
              <a:ext uri="{28A0092B-C50C-407E-A947-70E740481C1C}">
                <a14:useLocalDpi xmlns:a14="http://schemas.microsoft.com/office/drawing/2010/main" val="0"/>
              </a:ext>
            </a:extLst>
          </a:blip>
          <a:srcRect t="9721" r="5927" b="8611"/>
          <a:stretch/>
        </p:blipFill>
        <p:spPr>
          <a:xfrm>
            <a:off x="0" y="908720"/>
            <a:ext cx="9144000" cy="5292000"/>
          </a:xfrm>
          <a:prstGeom prst="rect">
            <a:avLst/>
          </a:prstGeom>
        </p:spPr>
      </p:pic>
      <p:sp>
        <p:nvSpPr>
          <p:cNvPr id="12" name="Titel 1"/>
          <p:cNvSpPr txBox="1">
            <a:spLocks/>
          </p:cNvSpPr>
          <p:nvPr/>
        </p:nvSpPr>
        <p:spPr>
          <a:xfrm>
            <a:off x="109592" y="476672"/>
            <a:ext cx="8422848" cy="619981"/>
          </a:xfrm>
          <a:prstGeom prst="rect">
            <a:avLst/>
          </a:prstGeom>
        </p:spPr>
        <p:txBody>
          <a:bodyPr/>
          <a:lstStyle>
            <a:lvl1pPr algn="l" defTabSz="457200" rtl="0" eaLnBrk="1" latinLnBrk="0" hangingPunct="1">
              <a:spcBef>
                <a:spcPct val="0"/>
              </a:spcBef>
              <a:buNone/>
              <a:defRPr sz="3200" b="1" i="0" kern="1200">
                <a:solidFill>
                  <a:schemeClr val="tx1">
                    <a:lumMod val="75000"/>
                    <a:lumOff val="25000"/>
                  </a:schemeClr>
                </a:solidFill>
                <a:latin typeface="Arial"/>
                <a:ea typeface="+mj-ea"/>
                <a:cs typeface="Arial"/>
              </a:defRPr>
            </a:lvl1pPr>
          </a:lstStyle>
          <a:p>
            <a:r>
              <a:rPr lang="de-DE" sz="2000" dirty="0" err="1"/>
              <a:t>Replacement</a:t>
            </a:r>
            <a:r>
              <a:rPr lang="de-DE" sz="2000" dirty="0"/>
              <a:t> </a:t>
            </a:r>
            <a:r>
              <a:rPr lang="de-DE" sz="2000" dirty="0" err="1"/>
              <a:t>of</a:t>
            </a:r>
            <a:r>
              <a:rPr lang="de-DE" sz="2000" dirty="0"/>
              <a:t> </a:t>
            </a:r>
            <a:r>
              <a:rPr lang="de-DE" sz="2000" dirty="0" err="1"/>
              <a:t>the</a:t>
            </a:r>
            <a:r>
              <a:rPr lang="de-DE" sz="2000" dirty="0"/>
              <a:t> Research Cutter “UTHÖRN” </a:t>
            </a:r>
          </a:p>
        </p:txBody>
      </p:sp>
      <p:sp>
        <p:nvSpPr>
          <p:cNvPr id="2" name="TextBox 1">
            <a:extLst>
              <a:ext uri="{FF2B5EF4-FFF2-40B4-BE49-F238E27FC236}">
                <a16:creationId xmlns:a16="http://schemas.microsoft.com/office/drawing/2014/main" id="{C170D9E5-5E96-C142-8673-646B31CFC21B}"/>
              </a:ext>
            </a:extLst>
          </p:cNvPr>
          <p:cNvSpPr txBox="1"/>
          <p:nvPr/>
        </p:nvSpPr>
        <p:spPr>
          <a:xfrm>
            <a:off x="3446417" y="6235962"/>
            <a:ext cx="1749197" cy="369332"/>
          </a:xfrm>
          <a:prstGeom prst="rect">
            <a:avLst/>
          </a:prstGeom>
          <a:noFill/>
        </p:spPr>
        <p:txBody>
          <a:bodyPr wrap="none" rtlCol="0">
            <a:spAutoFit/>
          </a:bodyPr>
          <a:lstStyle/>
          <a:p>
            <a:r>
              <a:rPr lang="de-DE" dirty="0"/>
              <a:t>Michael Klages</a:t>
            </a:r>
          </a:p>
        </p:txBody>
      </p:sp>
      <p:sp>
        <p:nvSpPr>
          <p:cNvPr id="3" name="TextBox 2">
            <a:extLst>
              <a:ext uri="{FF2B5EF4-FFF2-40B4-BE49-F238E27FC236}">
                <a16:creationId xmlns:a16="http://schemas.microsoft.com/office/drawing/2014/main" id="{9E102178-C1BE-BA48-9885-DAD3569309EA}"/>
              </a:ext>
            </a:extLst>
          </p:cNvPr>
          <p:cNvSpPr txBox="1"/>
          <p:nvPr/>
        </p:nvSpPr>
        <p:spPr>
          <a:xfrm>
            <a:off x="251520" y="6237312"/>
            <a:ext cx="1778051" cy="553998"/>
          </a:xfrm>
          <a:prstGeom prst="rect">
            <a:avLst/>
          </a:prstGeom>
          <a:noFill/>
        </p:spPr>
        <p:txBody>
          <a:bodyPr wrap="none" rtlCol="0">
            <a:spAutoFit/>
          </a:bodyPr>
          <a:lstStyle/>
          <a:p>
            <a:r>
              <a:rPr lang="de-DE" sz="1000" dirty="0"/>
              <a:t>21st  ERVO Annual Meeting</a:t>
            </a:r>
          </a:p>
          <a:p>
            <a:r>
              <a:rPr lang="de-DE" sz="1000" dirty="0"/>
              <a:t>June 11-13, 2019</a:t>
            </a:r>
          </a:p>
          <a:p>
            <a:r>
              <a:rPr lang="de-DE" sz="1000" dirty="0"/>
              <a:t>Hamburg, Germany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sz="2800" dirty="0"/>
              <a:t>Uthörn – </a:t>
            </a:r>
            <a:r>
              <a:rPr lang="de-DE" sz="2800" dirty="0" err="1"/>
              <a:t>basic</a:t>
            </a:r>
            <a:r>
              <a:rPr lang="de-DE" sz="2800" dirty="0"/>
              <a:t> </a:t>
            </a:r>
            <a:r>
              <a:rPr lang="de-DE" sz="2800" dirty="0" err="1"/>
              <a:t>data</a:t>
            </a:r>
            <a:endParaRPr lang="de-DE" sz="2800" dirty="0"/>
          </a:p>
        </p:txBody>
      </p:sp>
      <p:sp>
        <p:nvSpPr>
          <p:cNvPr id="3" name="Inhaltsplatzhalter 2"/>
          <p:cNvSpPr>
            <a:spLocks noGrp="1"/>
          </p:cNvSpPr>
          <p:nvPr>
            <p:ph idx="1"/>
          </p:nvPr>
        </p:nvSpPr>
        <p:spPr>
          <a:xfrm>
            <a:off x="179512" y="1168400"/>
            <a:ext cx="8856984" cy="1324496"/>
          </a:xfrm>
        </p:spPr>
        <p:txBody>
          <a:bodyPr/>
          <a:lstStyle/>
          <a:p>
            <a:pPr marL="0" indent="0">
              <a:buNone/>
            </a:pPr>
            <a:r>
              <a:rPr lang="de-DE" sz="1600" dirty="0" err="1"/>
              <a:t>Keel</a:t>
            </a:r>
            <a:r>
              <a:rPr lang="de-DE" sz="1600" dirty="0"/>
              <a:t> </a:t>
            </a:r>
            <a:r>
              <a:rPr lang="de-DE" sz="1600" dirty="0" err="1"/>
              <a:t>laying</a:t>
            </a:r>
            <a:r>
              <a:rPr lang="de-DE" sz="1600" dirty="0"/>
              <a:t>: 		1981 		</a:t>
            </a:r>
            <a:r>
              <a:rPr lang="de-DE" sz="1600" dirty="0" err="1"/>
              <a:t>Commissioning</a:t>
            </a:r>
            <a:r>
              <a:rPr lang="de-DE" sz="1600" dirty="0"/>
              <a:t>: 8. September 1982 </a:t>
            </a:r>
          </a:p>
          <a:p>
            <a:pPr marL="0" indent="0">
              <a:buNone/>
            </a:pPr>
            <a:endParaRPr lang="de-DE" sz="1600" dirty="0"/>
          </a:p>
          <a:p>
            <a:pPr marL="0" indent="0">
              <a:buNone/>
            </a:pPr>
            <a:r>
              <a:rPr lang="de-DE" sz="1600" dirty="0" err="1"/>
              <a:t>Dimensions</a:t>
            </a:r>
            <a:r>
              <a:rPr lang="de-DE" sz="1600" dirty="0"/>
              <a:t>: 		</a:t>
            </a:r>
            <a:r>
              <a:rPr lang="de-DE" sz="1600" dirty="0" err="1"/>
              <a:t>Length</a:t>
            </a:r>
            <a:r>
              <a:rPr lang="de-DE" sz="1600" dirty="0"/>
              <a:t>:		30.80 m 	</a:t>
            </a:r>
            <a:r>
              <a:rPr lang="de-DE" sz="1600" dirty="0" err="1"/>
              <a:t>Breadth</a:t>
            </a:r>
            <a:r>
              <a:rPr lang="de-DE" sz="1600" dirty="0"/>
              <a:t>: 		8.50 m 	</a:t>
            </a:r>
            <a:r>
              <a:rPr lang="de-DE" sz="1600" dirty="0" err="1"/>
              <a:t>Draught</a:t>
            </a:r>
            <a:r>
              <a:rPr lang="de-DE" sz="1600" dirty="0"/>
              <a:t>: 		    2.65 m </a:t>
            </a:r>
          </a:p>
          <a:p>
            <a:pPr marL="0" indent="0">
              <a:buNone/>
            </a:pPr>
            <a:r>
              <a:rPr lang="de-DE" sz="1600" dirty="0"/>
              <a:t>				Total </a:t>
            </a:r>
            <a:r>
              <a:rPr lang="de-DE" sz="1600" dirty="0" err="1"/>
              <a:t>weight</a:t>
            </a:r>
            <a:r>
              <a:rPr lang="de-DE" sz="1600" dirty="0"/>
              <a:t>:	274 t		„</a:t>
            </a:r>
            <a:r>
              <a:rPr lang="de-DE" sz="1600" dirty="0" err="1"/>
              <a:t>Deadweight</a:t>
            </a:r>
            <a:r>
              <a:rPr lang="de-DE" sz="1600" dirty="0"/>
              <a:t>“: 	87 t		Bunker </a:t>
            </a:r>
            <a:r>
              <a:rPr lang="de-DE" sz="1600" dirty="0" err="1"/>
              <a:t>capacity</a:t>
            </a:r>
            <a:r>
              <a:rPr lang="de-DE" sz="1600" dirty="0"/>
              <a:t>:  39 t</a:t>
            </a:r>
          </a:p>
          <a:p>
            <a:pPr marL="0" indent="0">
              <a:buNone/>
            </a:pPr>
            <a:endParaRPr lang="de-DE" sz="1600" dirty="0">
              <a:solidFill>
                <a:srgbClr val="FF0000"/>
              </a:solidFill>
            </a:endParaRPr>
          </a:p>
          <a:p>
            <a:pPr marL="0" indent="0">
              <a:buNone/>
            </a:pPr>
            <a:endParaRPr lang="de-DE" sz="2000" dirty="0"/>
          </a:p>
        </p:txBody>
      </p:sp>
      <p:sp>
        <p:nvSpPr>
          <p:cNvPr id="4" name="Rectangle 3">
            <a:extLst>
              <a:ext uri="{FF2B5EF4-FFF2-40B4-BE49-F238E27FC236}">
                <a16:creationId xmlns:a16="http://schemas.microsoft.com/office/drawing/2014/main" id="{9A4D3DA1-62AD-D84D-8D1C-3146592F86A2}"/>
              </a:ext>
            </a:extLst>
          </p:cNvPr>
          <p:cNvSpPr/>
          <p:nvPr/>
        </p:nvSpPr>
        <p:spPr>
          <a:xfrm>
            <a:off x="0" y="2594793"/>
            <a:ext cx="9144000" cy="1200329"/>
          </a:xfrm>
          <a:prstGeom prst="rect">
            <a:avLst/>
          </a:prstGeom>
        </p:spPr>
        <p:txBody>
          <a:bodyPr wrap="square">
            <a:spAutoFit/>
          </a:bodyPr>
          <a:lstStyle/>
          <a:p>
            <a:r>
              <a:rPr lang="de-DE" dirty="0">
                <a:solidFill>
                  <a:srgbClr val="FF0000"/>
                </a:solidFill>
              </a:rPr>
              <a:t>Main </a:t>
            </a:r>
            <a:r>
              <a:rPr lang="de-DE" dirty="0" err="1">
                <a:solidFill>
                  <a:srgbClr val="FF0000"/>
                </a:solidFill>
              </a:rPr>
              <a:t>tasks</a:t>
            </a:r>
            <a:r>
              <a:rPr lang="de-DE" dirty="0">
                <a:solidFill>
                  <a:srgbClr val="FF0000"/>
                </a:solidFill>
              </a:rPr>
              <a:t>: 	</a:t>
            </a:r>
          </a:p>
          <a:p>
            <a:r>
              <a:rPr lang="de-DE" dirty="0" err="1">
                <a:solidFill>
                  <a:srgbClr val="FF0000"/>
                </a:solidFill>
              </a:rPr>
              <a:t>Transect</a:t>
            </a:r>
            <a:r>
              <a:rPr lang="de-DE" dirty="0">
                <a:solidFill>
                  <a:srgbClr val="FF0000"/>
                </a:solidFill>
              </a:rPr>
              <a:t> </a:t>
            </a:r>
            <a:r>
              <a:rPr lang="de-DE" dirty="0" err="1">
                <a:solidFill>
                  <a:srgbClr val="FF0000"/>
                </a:solidFill>
              </a:rPr>
              <a:t>cuises</a:t>
            </a:r>
            <a:r>
              <a:rPr lang="de-DE" dirty="0">
                <a:solidFill>
                  <a:srgbClr val="FF0000"/>
                </a:solidFill>
              </a:rPr>
              <a:t> (</a:t>
            </a:r>
            <a:r>
              <a:rPr lang="de-DE" dirty="0" err="1">
                <a:solidFill>
                  <a:srgbClr val="FF0000"/>
                </a:solidFill>
              </a:rPr>
              <a:t>monitoring</a:t>
            </a:r>
            <a:r>
              <a:rPr lang="de-DE" dirty="0">
                <a:solidFill>
                  <a:srgbClr val="FF0000"/>
                </a:solidFill>
              </a:rPr>
              <a:t>)	  	Day </a:t>
            </a:r>
            <a:r>
              <a:rPr lang="de-DE" dirty="0" err="1">
                <a:solidFill>
                  <a:srgbClr val="FF0000"/>
                </a:solidFill>
              </a:rPr>
              <a:t>trips</a:t>
            </a:r>
            <a:r>
              <a:rPr lang="de-DE" dirty="0">
                <a:solidFill>
                  <a:srgbClr val="FF0000"/>
                </a:solidFill>
              </a:rPr>
              <a:t> </a:t>
            </a:r>
            <a:r>
              <a:rPr lang="de-DE" dirty="0" err="1">
                <a:solidFill>
                  <a:srgbClr val="FF0000"/>
                </a:solidFill>
              </a:rPr>
              <a:t>with</a:t>
            </a:r>
            <a:r>
              <a:rPr lang="de-DE" dirty="0">
                <a:solidFill>
                  <a:srgbClr val="FF0000"/>
                </a:solidFill>
              </a:rPr>
              <a:t> </a:t>
            </a:r>
            <a:r>
              <a:rPr lang="de-DE" dirty="0" err="1">
                <a:solidFill>
                  <a:srgbClr val="FF0000"/>
                </a:solidFill>
              </a:rPr>
              <a:t>up</a:t>
            </a:r>
            <a:r>
              <a:rPr lang="de-DE" dirty="0">
                <a:solidFill>
                  <a:srgbClr val="FF0000"/>
                </a:solidFill>
              </a:rPr>
              <a:t> </a:t>
            </a:r>
            <a:r>
              <a:rPr lang="de-DE" dirty="0" err="1">
                <a:solidFill>
                  <a:srgbClr val="FF0000"/>
                </a:solidFill>
              </a:rPr>
              <a:t>to</a:t>
            </a:r>
            <a:r>
              <a:rPr lang="de-DE" dirty="0">
                <a:solidFill>
                  <a:srgbClr val="FF0000"/>
                </a:solidFill>
              </a:rPr>
              <a:t> 25 University </a:t>
            </a:r>
            <a:r>
              <a:rPr lang="de-DE" dirty="0" err="1">
                <a:solidFill>
                  <a:srgbClr val="FF0000"/>
                </a:solidFill>
              </a:rPr>
              <a:t>students</a:t>
            </a:r>
            <a:endParaRPr lang="de-DE" dirty="0">
              <a:solidFill>
                <a:srgbClr val="FF0000"/>
              </a:solidFill>
            </a:endParaRPr>
          </a:p>
          <a:p>
            <a:endParaRPr lang="de-DE" dirty="0">
              <a:solidFill>
                <a:srgbClr val="FF0000"/>
              </a:solidFill>
            </a:endParaRPr>
          </a:p>
          <a:p>
            <a:r>
              <a:rPr lang="de-DE" dirty="0" err="1">
                <a:solidFill>
                  <a:srgbClr val="FF0000"/>
                </a:solidFill>
              </a:rPr>
              <a:t>Collecting</a:t>
            </a:r>
            <a:r>
              <a:rPr lang="de-DE" dirty="0">
                <a:solidFill>
                  <a:srgbClr val="FF0000"/>
                </a:solidFill>
              </a:rPr>
              <a:t> </a:t>
            </a:r>
            <a:r>
              <a:rPr lang="de-DE" dirty="0" err="1">
                <a:solidFill>
                  <a:srgbClr val="FF0000"/>
                </a:solidFill>
              </a:rPr>
              <a:t>organisms</a:t>
            </a:r>
            <a:r>
              <a:rPr lang="de-DE" dirty="0">
                <a:solidFill>
                  <a:srgbClr val="FF0000"/>
                </a:solidFill>
              </a:rPr>
              <a:t> </a:t>
            </a:r>
            <a:r>
              <a:rPr lang="de-DE" dirty="0" err="1">
                <a:solidFill>
                  <a:srgbClr val="FF0000"/>
                </a:solidFill>
              </a:rPr>
              <a:t>for</a:t>
            </a:r>
            <a:r>
              <a:rPr lang="de-DE" dirty="0">
                <a:solidFill>
                  <a:srgbClr val="FF0000"/>
                </a:solidFill>
              </a:rPr>
              <a:t> </a:t>
            </a:r>
            <a:r>
              <a:rPr lang="de-DE" dirty="0" err="1">
                <a:solidFill>
                  <a:srgbClr val="FF0000"/>
                </a:solidFill>
              </a:rPr>
              <a:t>courses</a:t>
            </a:r>
            <a:r>
              <a:rPr lang="de-DE" dirty="0">
                <a:solidFill>
                  <a:srgbClr val="FF0000"/>
                </a:solidFill>
              </a:rPr>
              <a:t> 	</a:t>
            </a:r>
            <a:r>
              <a:rPr lang="de-DE" dirty="0" err="1">
                <a:solidFill>
                  <a:srgbClr val="FF0000"/>
                </a:solidFill>
              </a:rPr>
              <a:t>Fishery</a:t>
            </a:r>
            <a:r>
              <a:rPr lang="de-DE" dirty="0">
                <a:solidFill>
                  <a:srgbClr val="FF0000"/>
                </a:solidFill>
              </a:rPr>
              <a:t> </a:t>
            </a:r>
            <a:r>
              <a:rPr lang="de-DE" dirty="0" err="1">
                <a:solidFill>
                  <a:srgbClr val="FF0000"/>
                </a:solidFill>
              </a:rPr>
              <a:t>surveys</a:t>
            </a:r>
            <a:endParaRPr lang="de-DE" dirty="0">
              <a:solidFill>
                <a:srgbClr val="FF0000"/>
              </a:solidFill>
            </a:endParaRPr>
          </a:p>
        </p:txBody>
      </p:sp>
      <p:sp>
        <p:nvSpPr>
          <p:cNvPr id="5" name="Rectangle 4">
            <a:extLst>
              <a:ext uri="{FF2B5EF4-FFF2-40B4-BE49-F238E27FC236}">
                <a16:creationId xmlns:a16="http://schemas.microsoft.com/office/drawing/2014/main" id="{38E8DDDD-50EB-0C4E-AC61-8A575BB7DB46}"/>
              </a:ext>
            </a:extLst>
          </p:cNvPr>
          <p:cNvSpPr/>
          <p:nvPr/>
        </p:nvSpPr>
        <p:spPr>
          <a:xfrm>
            <a:off x="0" y="4005064"/>
            <a:ext cx="9144000" cy="2862322"/>
          </a:xfrm>
          <a:prstGeom prst="rect">
            <a:avLst/>
          </a:prstGeom>
        </p:spPr>
        <p:txBody>
          <a:bodyPr wrap="square">
            <a:spAutoFit/>
          </a:bodyPr>
          <a:lstStyle/>
          <a:p>
            <a:r>
              <a:rPr lang="de-DE" b="1" dirty="0" err="1"/>
              <a:t>Results</a:t>
            </a:r>
            <a:r>
              <a:rPr lang="de-DE" b="1" dirty="0"/>
              <a:t> </a:t>
            </a:r>
            <a:r>
              <a:rPr lang="de-DE" b="1" dirty="0" err="1"/>
              <a:t>of</a:t>
            </a:r>
            <a:r>
              <a:rPr lang="de-DE" b="1" dirty="0"/>
              <a:t> Lloyds Register Survey Report 2014</a:t>
            </a:r>
          </a:p>
          <a:p>
            <a:endParaRPr lang="de-DE" b="1" dirty="0"/>
          </a:p>
          <a:p>
            <a:pPr marL="285750" indent="-285750">
              <a:buFont typeface="Arial" panose="020B0604020202020204" pitchFamily="34" charset="0"/>
              <a:buChar char="•"/>
            </a:pPr>
            <a:r>
              <a:rPr lang="de-DE" dirty="0" err="1"/>
              <a:t>Regarding</a:t>
            </a:r>
            <a:r>
              <a:rPr lang="de-DE" dirty="0"/>
              <a:t> her </a:t>
            </a:r>
            <a:r>
              <a:rPr lang="de-DE" dirty="0" err="1"/>
              <a:t>age</a:t>
            </a:r>
            <a:r>
              <a:rPr lang="de-DE" dirty="0"/>
              <a:t> in </a:t>
            </a:r>
            <a:r>
              <a:rPr lang="de-DE" dirty="0" err="1"/>
              <a:t>good</a:t>
            </a:r>
            <a:r>
              <a:rPr lang="de-DE" dirty="0"/>
              <a:t> </a:t>
            </a:r>
            <a:r>
              <a:rPr lang="de-DE" dirty="0" err="1"/>
              <a:t>condition</a:t>
            </a:r>
            <a:endParaRPr lang="de-DE" dirty="0"/>
          </a:p>
          <a:p>
            <a:pPr marL="285750" indent="-285750">
              <a:buFont typeface="Arial" panose="020B0604020202020204" pitchFamily="34" charset="0"/>
              <a:buChar char="•"/>
            </a:pPr>
            <a:r>
              <a:rPr lang="de-DE" dirty="0" err="1"/>
              <a:t>There</a:t>
            </a:r>
            <a:r>
              <a:rPr lang="de-DE" dirty="0"/>
              <a:t> </a:t>
            </a:r>
            <a:r>
              <a:rPr lang="de-DE" dirty="0" err="1"/>
              <a:t>were</a:t>
            </a:r>
            <a:r>
              <a:rPr lang="de-DE" dirty="0"/>
              <a:t> </a:t>
            </a:r>
            <a:r>
              <a:rPr lang="de-DE" dirty="0" err="1"/>
              <a:t>no</a:t>
            </a:r>
            <a:r>
              <a:rPr lang="de-DE" dirty="0"/>
              <a:t> </a:t>
            </a:r>
            <a:r>
              <a:rPr lang="de-DE" dirty="0" err="1"/>
              <a:t>obvious</a:t>
            </a:r>
            <a:r>
              <a:rPr lang="de-DE" dirty="0"/>
              <a:t> material </a:t>
            </a:r>
            <a:r>
              <a:rPr lang="de-DE" dirty="0" err="1"/>
              <a:t>damages</a:t>
            </a:r>
            <a:r>
              <a:rPr lang="de-DE" dirty="0"/>
              <a:t> </a:t>
            </a:r>
            <a:r>
              <a:rPr lang="de-DE" dirty="0" err="1"/>
              <a:t>detected</a:t>
            </a:r>
            <a:r>
              <a:rPr lang="de-DE" dirty="0"/>
              <a:t> </a:t>
            </a:r>
            <a:r>
              <a:rPr lang="de-DE" dirty="0" err="1"/>
              <a:t>during</a:t>
            </a:r>
            <a:r>
              <a:rPr lang="de-DE" dirty="0"/>
              <a:t> </a:t>
            </a:r>
            <a:r>
              <a:rPr lang="de-DE" dirty="0" err="1"/>
              <a:t>inspection</a:t>
            </a:r>
            <a:endParaRPr lang="de-DE" dirty="0"/>
          </a:p>
          <a:p>
            <a:pPr marL="285750" indent="-285750">
              <a:buFont typeface="Arial" panose="020B0604020202020204" pitchFamily="34" charset="0"/>
              <a:buChar char="•"/>
            </a:pPr>
            <a:r>
              <a:rPr lang="de-DE" dirty="0" err="1"/>
              <a:t>Damages</a:t>
            </a:r>
            <a:r>
              <a:rPr lang="de-DE" dirty="0"/>
              <a:t> / </a:t>
            </a:r>
            <a:r>
              <a:rPr lang="de-DE" dirty="0" err="1"/>
              <a:t>malfunction</a:t>
            </a:r>
            <a:r>
              <a:rPr lang="de-DE" dirty="0"/>
              <a:t> at </a:t>
            </a:r>
            <a:r>
              <a:rPr lang="de-DE" dirty="0" err="1"/>
              <a:t>the</a:t>
            </a:r>
            <a:r>
              <a:rPr lang="de-DE" dirty="0"/>
              <a:t> </a:t>
            </a:r>
            <a:r>
              <a:rPr lang="de-DE" dirty="0" err="1"/>
              <a:t>propulsion</a:t>
            </a:r>
            <a:r>
              <a:rPr lang="de-DE" dirty="0"/>
              <a:t> </a:t>
            </a:r>
            <a:r>
              <a:rPr lang="de-DE" dirty="0" err="1"/>
              <a:t>system</a:t>
            </a:r>
            <a:r>
              <a:rPr lang="de-DE" dirty="0"/>
              <a:t> in </a:t>
            </a:r>
            <a:r>
              <a:rPr lang="de-DE" dirty="0" err="1"/>
              <a:t>thre</a:t>
            </a:r>
            <a:r>
              <a:rPr lang="de-DE" dirty="0"/>
              <a:t> </a:t>
            </a:r>
            <a:r>
              <a:rPr lang="de-DE" dirty="0" err="1"/>
              <a:t>future</a:t>
            </a:r>
            <a:r>
              <a:rPr lang="de-DE" dirty="0"/>
              <a:t> </a:t>
            </a:r>
            <a:r>
              <a:rPr lang="de-DE" dirty="0" err="1"/>
              <a:t>may</a:t>
            </a:r>
            <a:r>
              <a:rPr lang="de-DE" dirty="0"/>
              <a:t> </a:t>
            </a:r>
            <a:r>
              <a:rPr lang="de-DE" dirty="0" err="1"/>
              <a:t>cause</a:t>
            </a:r>
            <a:r>
              <a:rPr lang="de-DE" dirty="0"/>
              <a:t> immediate operational </a:t>
            </a:r>
            <a:r>
              <a:rPr lang="de-DE" dirty="0" err="1"/>
              <a:t>downtime</a:t>
            </a:r>
            <a:r>
              <a:rPr lang="de-DE" dirty="0"/>
              <a:t> </a:t>
            </a:r>
            <a:r>
              <a:rPr lang="de-DE" dirty="0" err="1"/>
              <a:t>because</a:t>
            </a:r>
            <a:r>
              <a:rPr lang="de-DE" dirty="0"/>
              <a:t> spare </a:t>
            </a:r>
            <a:r>
              <a:rPr lang="de-DE" dirty="0" err="1"/>
              <a:t>parts</a:t>
            </a:r>
            <a:r>
              <a:rPr lang="de-DE" dirty="0"/>
              <a:t> </a:t>
            </a:r>
            <a:r>
              <a:rPr lang="de-DE" dirty="0" err="1"/>
              <a:t>are</a:t>
            </a:r>
            <a:r>
              <a:rPr lang="de-DE" dirty="0"/>
              <a:t> not </a:t>
            </a:r>
            <a:r>
              <a:rPr lang="de-DE" dirty="0" err="1"/>
              <a:t>any</a:t>
            </a:r>
            <a:r>
              <a:rPr lang="de-DE" dirty="0"/>
              <a:t> </a:t>
            </a:r>
            <a:r>
              <a:rPr lang="de-DE" dirty="0" err="1"/>
              <a:t>longer</a:t>
            </a:r>
            <a:r>
              <a:rPr lang="de-DE" dirty="0"/>
              <a:t> </a:t>
            </a:r>
            <a:r>
              <a:rPr lang="de-DE" dirty="0" err="1"/>
              <a:t>available</a:t>
            </a:r>
            <a:endParaRPr lang="de-DE" dirty="0"/>
          </a:p>
          <a:p>
            <a:pPr marL="285750" indent="-285750">
              <a:buFont typeface="Arial" panose="020B0604020202020204" pitchFamily="34" charset="0"/>
              <a:buChar char="•"/>
            </a:pPr>
            <a:r>
              <a:rPr lang="de-DE" dirty="0"/>
              <a:t>Overall </a:t>
            </a:r>
            <a:r>
              <a:rPr lang="de-DE" dirty="0" err="1"/>
              <a:t>mechanical</a:t>
            </a:r>
            <a:r>
              <a:rPr lang="de-DE" dirty="0"/>
              <a:t> </a:t>
            </a:r>
            <a:r>
              <a:rPr lang="de-DE" dirty="0" err="1"/>
              <a:t>structure</a:t>
            </a:r>
            <a:r>
              <a:rPr lang="de-DE" dirty="0"/>
              <a:t> </a:t>
            </a:r>
            <a:r>
              <a:rPr lang="de-DE" dirty="0" err="1"/>
              <a:t>and</a:t>
            </a:r>
            <a:r>
              <a:rPr lang="de-DE" dirty="0"/>
              <a:t> </a:t>
            </a:r>
            <a:r>
              <a:rPr lang="de-DE" dirty="0" err="1"/>
              <a:t>machinery</a:t>
            </a:r>
            <a:r>
              <a:rPr lang="de-DE" dirty="0"/>
              <a:t> plant </a:t>
            </a:r>
            <a:r>
              <a:rPr lang="de-DE" dirty="0" err="1"/>
              <a:t>gives</a:t>
            </a:r>
            <a:r>
              <a:rPr lang="de-DE" dirty="0"/>
              <a:t> </a:t>
            </a:r>
            <a:r>
              <a:rPr lang="de-DE" dirty="0" err="1"/>
              <a:t>rise</a:t>
            </a:r>
            <a:r>
              <a:rPr lang="de-DE" dirty="0"/>
              <a:t> </a:t>
            </a:r>
            <a:r>
              <a:rPr lang="de-DE" dirty="0" err="1"/>
              <a:t>to</a:t>
            </a:r>
            <a:r>
              <a:rPr lang="de-DE" dirty="0"/>
              <a:t> an </a:t>
            </a:r>
            <a:r>
              <a:rPr lang="de-DE" dirty="0" err="1"/>
              <a:t>expected</a:t>
            </a:r>
            <a:r>
              <a:rPr lang="de-DE" dirty="0"/>
              <a:t> </a:t>
            </a:r>
            <a:r>
              <a:rPr lang="de-DE" dirty="0" err="1"/>
              <a:t>life</a:t>
            </a:r>
            <a:r>
              <a:rPr lang="de-DE" dirty="0"/>
              <a:t>-time at least </a:t>
            </a:r>
            <a:r>
              <a:rPr lang="de-DE" dirty="0" err="1"/>
              <a:t>until</a:t>
            </a:r>
            <a:r>
              <a:rPr lang="de-DE" dirty="0"/>
              <a:t> </a:t>
            </a:r>
            <a:r>
              <a:rPr lang="de-DE" dirty="0" err="1"/>
              <a:t>the</a:t>
            </a:r>
            <a:r>
              <a:rPr lang="de-DE" dirty="0"/>
              <a:t> end </a:t>
            </a:r>
            <a:r>
              <a:rPr lang="de-DE" dirty="0" err="1"/>
              <a:t>of</a:t>
            </a:r>
            <a:r>
              <a:rPr lang="de-DE" dirty="0"/>
              <a:t> 2020</a:t>
            </a:r>
          </a:p>
          <a:p>
            <a:pPr marL="285750" indent="-285750">
              <a:buFont typeface="Arial" panose="020B0604020202020204" pitchFamily="34" charset="0"/>
              <a:buChar char="•"/>
            </a:pPr>
            <a:r>
              <a:rPr lang="de-DE" dirty="0" err="1"/>
              <a:t>However</a:t>
            </a:r>
            <a:r>
              <a:rPr lang="de-DE" dirty="0"/>
              <a:t>, a </a:t>
            </a:r>
            <a:r>
              <a:rPr lang="de-DE" dirty="0" err="1"/>
              <a:t>further</a:t>
            </a:r>
            <a:r>
              <a:rPr lang="de-DE" dirty="0"/>
              <a:t> </a:t>
            </a:r>
            <a:r>
              <a:rPr lang="de-DE" dirty="0" err="1"/>
              <a:t>prolongation</a:t>
            </a:r>
            <a:r>
              <a:rPr lang="de-DE" dirty="0"/>
              <a:t> </a:t>
            </a:r>
            <a:r>
              <a:rPr lang="de-DE" dirty="0" err="1"/>
              <a:t>of</a:t>
            </a:r>
            <a:r>
              <a:rPr lang="de-DE" dirty="0"/>
              <a:t> her </a:t>
            </a:r>
            <a:r>
              <a:rPr lang="de-DE" dirty="0" err="1"/>
              <a:t>classification</a:t>
            </a:r>
            <a:r>
              <a:rPr lang="de-DE" dirty="0"/>
              <a:t> at </a:t>
            </a:r>
            <a:r>
              <a:rPr lang="de-DE" dirty="0" err="1"/>
              <a:t>the</a:t>
            </a:r>
            <a:r>
              <a:rPr lang="de-DE" dirty="0"/>
              <a:t> end </a:t>
            </a:r>
            <a:r>
              <a:rPr lang="de-DE" dirty="0" err="1"/>
              <a:t>of</a:t>
            </a:r>
            <a:r>
              <a:rPr lang="de-DE" dirty="0"/>
              <a:t> 2021 </a:t>
            </a:r>
            <a:r>
              <a:rPr lang="de-DE" dirty="0" err="1"/>
              <a:t>is</a:t>
            </a:r>
            <a:r>
              <a:rPr lang="de-DE" dirty="0"/>
              <a:t> </a:t>
            </a:r>
            <a:r>
              <a:rPr lang="de-DE" dirty="0" err="1"/>
              <a:t>rather</a:t>
            </a:r>
            <a:r>
              <a:rPr lang="de-DE" dirty="0"/>
              <a:t> </a:t>
            </a:r>
            <a:r>
              <a:rPr lang="de-DE" dirty="0" err="1"/>
              <a:t>unlikely</a:t>
            </a:r>
            <a:endParaRPr lang="de-DE" dirty="0"/>
          </a:p>
        </p:txBody>
      </p:sp>
    </p:spTree>
    <p:extLst>
      <p:ext uri="{BB962C8B-B14F-4D97-AF65-F5344CB8AC3E}">
        <p14:creationId xmlns:p14="http://schemas.microsoft.com/office/powerpoint/2010/main" val="330849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www.deutsche-meeresforschung.de/images/Media/uthoern2.jpg">
            <a:extLst>
              <a:ext uri="{FF2B5EF4-FFF2-40B4-BE49-F238E27FC236}">
                <a16:creationId xmlns:a16="http://schemas.microsoft.com/office/drawing/2014/main" id="{F7E3BE96-2079-CE46-B116-1D919EF5E4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44" y="3489001"/>
            <a:ext cx="2619637" cy="138015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WI-Meereisphysikers arbeiten auch bei auffrischendem Wind und zunehmender Schneedrift auf dem Meereis.&#10;&#10;&#10;Polarsternexpedition ANT-XXIX/6; 8. Juni - 12. August 2013; Kapstadt-Punta Arenas&#10;Ziel der Expedition: Ein interdisziplinäres Forschungsprogramm in Atmosphäre, Meereis, Ozean und Ökosystem im antarktischen Winter, um die physikalischen und biogeochemischen Eigenschaften und Prozesse während der Wachstumsphase des Meereises besser zu verstehen. Fahrt war die erste antarktische Winterexpedition seit dem Jahr 2006. (Kurs wie im Winterexperiment 1992) &#10;&#10;&#10;English&#10;&#10;AWI sea-ice physicists are working on the sea ice, while the wind is acclerating and the snow drift is increasing.&#10;&#10;Polarsternexpedition ANT-XXIX/6; 8. June - 12. August 2013; Cape Town -Punta Arenas (Chile); The aim of the cruise is to carry out an interdisciplinary research programm on atmosphere, sea ice, ocean, and ecosystem during winter to obtain an understanding of physical and biogeochemical properties and processes during the sea ice growth season. It was the first Antarctic winter expedition since the year 2006.&#10;&#10;&#10;">
            <a:extLst>
              <a:ext uri="{FF2B5EF4-FFF2-40B4-BE49-F238E27FC236}">
                <a16:creationId xmlns:a16="http://schemas.microsoft.com/office/drawing/2014/main" id="{C36BC008-7853-5543-A657-A1024D55C0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1065733"/>
            <a:ext cx="7566657" cy="23632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4346BE7-E503-E34F-9A7D-C997688CEB32}"/>
              </a:ext>
            </a:extLst>
          </p:cNvPr>
          <p:cNvPicPr>
            <a:picLocks noChangeAspect="1"/>
          </p:cNvPicPr>
          <p:nvPr/>
        </p:nvPicPr>
        <p:blipFill>
          <a:blip r:embed="rId5"/>
          <a:stretch>
            <a:fillRect/>
          </a:stretch>
        </p:blipFill>
        <p:spPr>
          <a:xfrm>
            <a:off x="755576" y="3489001"/>
            <a:ext cx="4347888" cy="2974302"/>
          </a:xfrm>
          <a:prstGeom prst="rect">
            <a:avLst/>
          </a:prstGeom>
        </p:spPr>
      </p:pic>
      <p:pic>
        <p:nvPicPr>
          <p:cNvPr id="11" name="Picture 10">
            <a:extLst>
              <a:ext uri="{FF2B5EF4-FFF2-40B4-BE49-F238E27FC236}">
                <a16:creationId xmlns:a16="http://schemas.microsoft.com/office/drawing/2014/main" id="{AA986983-73F9-CA49-A2D9-BA562E3AD9D9}"/>
              </a:ext>
            </a:extLst>
          </p:cNvPr>
          <p:cNvPicPr>
            <a:picLocks noChangeAspect="1"/>
          </p:cNvPicPr>
          <p:nvPr/>
        </p:nvPicPr>
        <p:blipFill>
          <a:blip r:embed="rId6"/>
          <a:stretch>
            <a:fillRect/>
          </a:stretch>
        </p:blipFill>
        <p:spPr>
          <a:xfrm>
            <a:off x="5643566" y="4929161"/>
            <a:ext cx="2240802" cy="1534142"/>
          </a:xfrm>
          <a:prstGeom prst="rect">
            <a:avLst/>
          </a:prstGeom>
        </p:spPr>
      </p:pic>
      <p:pic>
        <p:nvPicPr>
          <p:cNvPr id="2" name="Picture 1">
            <a:extLst>
              <a:ext uri="{FF2B5EF4-FFF2-40B4-BE49-F238E27FC236}">
                <a16:creationId xmlns:a16="http://schemas.microsoft.com/office/drawing/2014/main" id="{AF65284B-B3DA-994C-9BF6-86203A3E2437}"/>
              </a:ext>
            </a:extLst>
          </p:cNvPr>
          <p:cNvPicPr>
            <a:picLocks noChangeAspect="1"/>
          </p:cNvPicPr>
          <p:nvPr/>
        </p:nvPicPr>
        <p:blipFill>
          <a:blip r:embed="rId7"/>
          <a:stretch>
            <a:fillRect/>
          </a:stretch>
        </p:blipFill>
        <p:spPr>
          <a:xfrm>
            <a:off x="-36512" y="0"/>
            <a:ext cx="9144000" cy="6858000"/>
          </a:xfrm>
          <a:prstGeom prst="rect">
            <a:avLst/>
          </a:prstGeom>
        </p:spPr>
      </p:pic>
      <p:sp>
        <p:nvSpPr>
          <p:cNvPr id="3" name="TextBox 2">
            <a:extLst>
              <a:ext uri="{FF2B5EF4-FFF2-40B4-BE49-F238E27FC236}">
                <a16:creationId xmlns:a16="http://schemas.microsoft.com/office/drawing/2014/main" id="{BCF73FE9-BAD3-6742-B80C-78804D2BF665}"/>
              </a:ext>
            </a:extLst>
          </p:cNvPr>
          <p:cNvSpPr txBox="1"/>
          <p:nvPr/>
        </p:nvSpPr>
        <p:spPr>
          <a:xfrm>
            <a:off x="694346" y="332656"/>
            <a:ext cx="4597734" cy="523220"/>
          </a:xfrm>
          <a:prstGeom prst="rect">
            <a:avLst/>
          </a:prstGeom>
          <a:noFill/>
        </p:spPr>
        <p:txBody>
          <a:bodyPr wrap="none" rtlCol="0">
            <a:spAutoFit/>
          </a:bodyPr>
          <a:lstStyle/>
          <a:p>
            <a:r>
              <a:rPr lang="de-DE" sz="2800" b="1" dirty="0" err="1"/>
              <a:t>Our</a:t>
            </a:r>
            <a:r>
              <a:rPr lang="de-DE" sz="2800" b="1" dirty="0"/>
              <a:t> </a:t>
            </a:r>
            <a:r>
              <a:rPr lang="de-DE" sz="2800" b="1" dirty="0" err="1"/>
              <a:t>fleet</a:t>
            </a:r>
            <a:r>
              <a:rPr lang="de-DE" sz="2800" b="1" dirty="0"/>
              <a:t> </a:t>
            </a:r>
            <a:r>
              <a:rPr lang="de-DE" sz="2800" b="1" dirty="0" err="1"/>
              <a:t>is</a:t>
            </a:r>
            <a:r>
              <a:rPr lang="de-DE" sz="2800" b="1" dirty="0"/>
              <a:t> </a:t>
            </a:r>
            <a:r>
              <a:rPr lang="de-DE" sz="2800" b="1" dirty="0" err="1"/>
              <a:t>under</a:t>
            </a:r>
            <a:r>
              <a:rPr lang="de-DE" sz="2800" b="1" dirty="0"/>
              <a:t> </a:t>
            </a:r>
            <a:r>
              <a:rPr lang="de-DE" sz="2800" b="1" dirty="0" err="1"/>
              <a:t>renewal</a:t>
            </a:r>
            <a:endParaRPr lang="de-DE" sz="2800" b="1" dirty="0"/>
          </a:p>
        </p:txBody>
      </p:sp>
      <p:sp>
        <p:nvSpPr>
          <p:cNvPr id="4" name="TextBox 3">
            <a:extLst>
              <a:ext uri="{FF2B5EF4-FFF2-40B4-BE49-F238E27FC236}">
                <a16:creationId xmlns:a16="http://schemas.microsoft.com/office/drawing/2014/main" id="{A681966A-FC31-3C4F-B1E2-2967A72E8188}"/>
              </a:ext>
            </a:extLst>
          </p:cNvPr>
          <p:cNvSpPr txBox="1"/>
          <p:nvPr/>
        </p:nvSpPr>
        <p:spPr>
          <a:xfrm>
            <a:off x="5652120" y="6464369"/>
            <a:ext cx="1082348" cy="276999"/>
          </a:xfrm>
          <a:prstGeom prst="rect">
            <a:avLst/>
          </a:prstGeom>
          <a:noFill/>
        </p:spPr>
        <p:txBody>
          <a:bodyPr wrap="none" rtlCol="0">
            <a:spAutoFit/>
          </a:bodyPr>
          <a:lstStyle/>
          <a:p>
            <a:r>
              <a:rPr lang="de-DE" sz="1200" dirty="0" err="1"/>
              <a:t>Mya</a:t>
            </a:r>
            <a:r>
              <a:rPr lang="de-DE" sz="1200" dirty="0"/>
              <a:t> II - 2013</a:t>
            </a:r>
          </a:p>
        </p:txBody>
      </p:sp>
    </p:spTree>
    <p:extLst>
      <p:ext uri="{BB962C8B-B14F-4D97-AF65-F5344CB8AC3E}">
        <p14:creationId xmlns:p14="http://schemas.microsoft.com/office/powerpoint/2010/main" val="524570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sz="2800" dirty="0"/>
              <a:t>Uthörn II – </a:t>
            </a:r>
            <a:r>
              <a:rPr lang="de-DE" sz="2800" dirty="0" err="1"/>
              <a:t>Boundary</a:t>
            </a:r>
            <a:r>
              <a:rPr lang="de-DE" sz="2800" dirty="0"/>
              <a:t> </a:t>
            </a:r>
            <a:r>
              <a:rPr lang="de-DE" sz="2800" dirty="0" err="1"/>
              <a:t>conditions</a:t>
            </a:r>
            <a:br>
              <a:rPr lang="de-DE" dirty="0"/>
            </a:br>
            <a:endParaRPr lang="de-DE" dirty="0"/>
          </a:p>
        </p:txBody>
      </p:sp>
      <p:sp>
        <p:nvSpPr>
          <p:cNvPr id="3" name="Inhaltsplatzhalter 2"/>
          <p:cNvSpPr>
            <a:spLocks noGrp="1"/>
          </p:cNvSpPr>
          <p:nvPr>
            <p:ph idx="1"/>
          </p:nvPr>
        </p:nvSpPr>
        <p:spPr>
          <a:xfrm>
            <a:off x="322306" y="1168401"/>
            <a:ext cx="8458113" cy="2260600"/>
          </a:xfrm>
        </p:spPr>
        <p:txBody>
          <a:bodyPr/>
          <a:lstStyle/>
          <a:p>
            <a:r>
              <a:rPr lang="de-DE" sz="1600" dirty="0"/>
              <a:t>Board </a:t>
            </a:r>
            <a:r>
              <a:rPr lang="de-DE" sz="1600" dirty="0" err="1"/>
              <a:t>of</a:t>
            </a:r>
            <a:r>
              <a:rPr lang="de-DE" sz="1600" dirty="0"/>
              <a:t> Trustees </a:t>
            </a:r>
            <a:r>
              <a:rPr lang="de-DE" sz="1600" dirty="0" err="1"/>
              <a:t>and</a:t>
            </a:r>
            <a:r>
              <a:rPr lang="de-DE" sz="1600" dirty="0"/>
              <a:t> Scientific Advisory Board </a:t>
            </a:r>
            <a:r>
              <a:rPr lang="de-DE" sz="1600" dirty="0" err="1"/>
              <a:t>approved</a:t>
            </a:r>
            <a:r>
              <a:rPr lang="de-DE" sz="1600" dirty="0"/>
              <a:t> </a:t>
            </a:r>
            <a:r>
              <a:rPr lang="de-DE" sz="1600" dirty="0" err="1"/>
              <a:t>the</a:t>
            </a:r>
            <a:r>
              <a:rPr lang="de-DE" sz="1600" dirty="0"/>
              <a:t> </a:t>
            </a:r>
            <a:r>
              <a:rPr lang="de-DE" sz="1600" dirty="0" err="1"/>
              <a:t>project</a:t>
            </a:r>
            <a:r>
              <a:rPr lang="de-DE" sz="1600" dirty="0"/>
              <a:t> in 2018 </a:t>
            </a:r>
            <a:r>
              <a:rPr lang="de-DE" sz="1600" dirty="0" err="1"/>
              <a:t>with</a:t>
            </a:r>
            <a:r>
              <a:rPr lang="de-DE" sz="1600" dirty="0"/>
              <a:t> total </a:t>
            </a:r>
            <a:r>
              <a:rPr lang="de-DE" sz="1600" dirty="0" err="1"/>
              <a:t>costs</a:t>
            </a:r>
            <a:r>
              <a:rPr lang="de-DE" sz="1600" dirty="0"/>
              <a:t> </a:t>
            </a:r>
            <a:r>
              <a:rPr lang="de-DE" sz="1600" dirty="0" err="1"/>
              <a:t>of</a:t>
            </a:r>
            <a:r>
              <a:rPr lang="de-DE" sz="1600" dirty="0"/>
              <a:t> 10 Mio. €</a:t>
            </a:r>
          </a:p>
          <a:p>
            <a:r>
              <a:rPr lang="de-DE" sz="1600" dirty="0"/>
              <a:t>The </a:t>
            </a:r>
            <a:r>
              <a:rPr lang="de-DE" sz="1600" dirty="0" err="1"/>
              <a:t>new</a:t>
            </a:r>
            <a:r>
              <a:rPr lang="de-DE" sz="1600" dirty="0"/>
              <a:t> „</a:t>
            </a:r>
            <a:r>
              <a:rPr lang="de-DE" sz="1600" dirty="0" err="1"/>
              <a:t>Uthörn</a:t>
            </a:r>
            <a:r>
              <a:rPr lang="de-DE" sz="1600" dirty="0"/>
              <a:t>“ </a:t>
            </a:r>
            <a:r>
              <a:rPr lang="de-DE" sz="1600" dirty="0" err="1"/>
              <a:t>shall</a:t>
            </a:r>
            <a:r>
              <a:rPr lang="de-DE" sz="1600" dirty="0"/>
              <a:t> </a:t>
            </a:r>
            <a:r>
              <a:rPr lang="de-DE" sz="1600" dirty="0" err="1"/>
              <a:t>have</a:t>
            </a:r>
            <a:r>
              <a:rPr lang="de-DE" sz="1600" dirty="0"/>
              <a:t> </a:t>
            </a:r>
            <a:r>
              <a:rPr lang="de-DE" sz="1600" dirty="0" err="1"/>
              <a:t>almost</a:t>
            </a:r>
            <a:r>
              <a:rPr lang="de-DE" sz="1600" dirty="0"/>
              <a:t> </a:t>
            </a:r>
            <a:r>
              <a:rPr lang="de-DE" sz="1600" dirty="0" err="1"/>
              <a:t>the</a:t>
            </a:r>
            <a:r>
              <a:rPr lang="de-DE" sz="1600" dirty="0"/>
              <a:t> same </a:t>
            </a:r>
            <a:r>
              <a:rPr lang="de-DE" sz="1600" dirty="0" err="1"/>
              <a:t>dimensions</a:t>
            </a:r>
            <a:r>
              <a:rPr lang="de-DE" sz="1600" dirty="0"/>
              <a:t> </a:t>
            </a:r>
            <a:r>
              <a:rPr lang="de-DE" sz="1600" dirty="0" err="1"/>
              <a:t>and</a:t>
            </a:r>
            <a:r>
              <a:rPr lang="de-DE" sz="1600" dirty="0"/>
              <a:t> </a:t>
            </a:r>
            <a:r>
              <a:rPr lang="de-DE" sz="1600" dirty="0" err="1"/>
              <a:t>functionalities</a:t>
            </a:r>
            <a:r>
              <a:rPr lang="de-DE" sz="1600" dirty="0"/>
              <a:t> </a:t>
            </a:r>
            <a:r>
              <a:rPr lang="de-DE" sz="1600" dirty="0" err="1"/>
              <a:t>as</a:t>
            </a:r>
            <a:r>
              <a:rPr lang="de-DE" sz="1600" dirty="0"/>
              <a:t> </a:t>
            </a:r>
            <a:r>
              <a:rPr lang="de-DE" sz="1600" dirty="0" err="1"/>
              <a:t>the</a:t>
            </a:r>
            <a:r>
              <a:rPr lang="de-DE" sz="1600" dirty="0"/>
              <a:t> </a:t>
            </a:r>
            <a:r>
              <a:rPr lang="de-DE" sz="1600" dirty="0" err="1"/>
              <a:t>existing</a:t>
            </a:r>
            <a:r>
              <a:rPr lang="de-DE" sz="1600" dirty="0"/>
              <a:t> </a:t>
            </a:r>
            <a:r>
              <a:rPr lang="de-DE" sz="1600" dirty="0" err="1"/>
              <a:t>one</a:t>
            </a:r>
            <a:r>
              <a:rPr lang="de-DE" sz="1600" dirty="0"/>
              <a:t> (</a:t>
            </a:r>
            <a:r>
              <a:rPr lang="de-DE" sz="1600" dirty="0" err="1"/>
              <a:t>length</a:t>
            </a:r>
            <a:r>
              <a:rPr lang="de-DE" sz="1600" dirty="0"/>
              <a:t>, </a:t>
            </a:r>
            <a:r>
              <a:rPr lang="de-DE" sz="1600" dirty="0" err="1"/>
              <a:t>draught</a:t>
            </a:r>
            <a:r>
              <a:rPr lang="de-DE" sz="1600" dirty="0"/>
              <a:t>, cruise </a:t>
            </a:r>
            <a:r>
              <a:rPr lang="de-DE" sz="1600" dirty="0" err="1"/>
              <a:t>speed</a:t>
            </a:r>
            <a:r>
              <a:rPr lang="de-DE" sz="1600" dirty="0"/>
              <a:t>, </a:t>
            </a:r>
            <a:r>
              <a:rPr lang="de-DE" sz="1600" dirty="0" err="1"/>
              <a:t>number</a:t>
            </a:r>
            <a:r>
              <a:rPr lang="de-DE" sz="1600" dirty="0"/>
              <a:t> </a:t>
            </a:r>
            <a:r>
              <a:rPr lang="de-DE" sz="1600" dirty="0" err="1"/>
              <a:t>of</a:t>
            </a:r>
            <a:r>
              <a:rPr lang="de-DE" sz="1600" dirty="0"/>
              <a:t> </a:t>
            </a:r>
            <a:r>
              <a:rPr lang="de-DE" sz="1600" dirty="0" err="1"/>
              <a:t>crew</a:t>
            </a:r>
            <a:r>
              <a:rPr lang="de-DE" sz="1600" dirty="0"/>
              <a:t> </a:t>
            </a:r>
            <a:r>
              <a:rPr lang="de-DE" sz="1600" dirty="0" err="1"/>
              <a:t>and</a:t>
            </a:r>
            <a:r>
              <a:rPr lang="de-DE" sz="1600" dirty="0"/>
              <a:t> </a:t>
            </a:r>
            <a:r>
              <a:rPr lang="de-DE" sz="1600" dirty="0" err="1"/>
              <a:t>scientists</a:t>
            </a:r>
            <a:r>
              <a:rPr lang="de-DE" sz="1600" dirty="0"/>
              <a:t>, </a:t>
            </a:r>
            <a:r>
              <a:rPr lang="de-DE" sz="1600" dirty="0" err="1"/>
              <a:t>etc</a:t>
            </a:r>
            <a:r>
              <a:rPr lang="de-DE" sz="1600" dirty="0"/>
              <a:t>)</a:t>
            </a:r>
          </a:p>
          <a:p>
            <a:r>
              <a:rPr lang="de-DE" sz="1600" dirty="0"/>
              <a:t>As a regional </a:t>
            </a:r>
            <a:r>
              <a:rPr lang="de-DE" sz="1600" dirty="0" err="1"/>
              <a:t>class</a:t>
            </a:r>
            <a:r>
              <a:rPr lang="de-DE" sz="1600" dirty="0"/>
              <a:t> </a:t>
            </a:r>
            <a:r>
              <a:rPr lang="de-DE" sz="1600" dirty="0" err="1"/>
              <a:t>research</a:t>
            </a:r>
            <a:r>
              <a:rPr lang="de-DE" sz="1600" dirty="0"/>
              <a:t> </a:t>
            </a:r>
            <a:r>
              <a:rPr lang="de-DE" sz="1600" dirty="0" err="1"/>
              <a:t>vessel</a:t>
            </a:r>
            <a:r>
              <a:rPr lang="de-DE" sz="1600" dirty="0"/>
              <a:t> </a:t>
            </a:r>
            <a:r>
              <a:rPr lang="de-DE" sz="1600" dirty="0" err="1"/>
              <a:t>to</a:t>
            </a:r>
            <a:r>
              <a:rPr lang="de-DE" sz="1600" dirty="0"/>
              <a:t> </a:t>
            </a:r>
            <a:r>
              <a:rPr lang="de-DE" sz="1600" dirty="0" err="1"/>
              <a:t>be</a:t>
            </a:r>
            <a:r>
              <a:rPr lang="de-DE" sz="1600" dirty="0"/>
              <a:t> </a:t>
            </a:r>
            <a:r>
              <a:rPr lang="de-DE" sz="1600" dirty="0" err="1"/>
              <a:t>used</a:t>
            </a:r>
            <a:r>
              <a:rPr lang="de-DE" sz="1600" dirty="0"/>
              <a:t> in </a:t>
            </a:r>
            <a:r>
              <a:rPr lang="de-DE" sz="1600" dirty="0" err="1"/>
              <a:t>coastal</a:t>
            </a:r>
            <a:r>
              <a:rPr lang="de-DE" sz="1600" dirty="0"/>
              <a:t> </a:t>
            </a:r>
            <a:r>
              <a:rPr lang="de-DE" sz="1600" dirty="0" err="1"/>
              <a:t>research</a:t>
            </a:r>
            <a:r>
              <a:rPr lang="de-DE" sz="1600" dirty="0"/>
              <a:t> </a:t>
            </a:r>
            <a:r>
              <a:rPr lang="de-DE" sz="1600" dirty="0" err="1"/>
              <a:t>primarily</a:t>
            </a:r>
            <a:r>
              <a:rPr lang="de-DE" sz="1600" dirty="0"/>
              <a:t> </a:t>
            </a:r>
            <a:r>
              <a:rPr lang="de-DE" sz="1600" dirty="0" err="1"/>
              <a:t>for</a:t>
            </a:r>
            <a:r>
              <a:rPr lang="de-DE" sz="1600" dirty="0"/>
              <a:t> </a:t>
            </a:r>
            <a:r>
              <a:rPr lang="de-DE" sz="1600" dirty="0" err="1"/>
              <a:t>departments</a:t>
            </a:r>
            <a:r>
              <a:rPr lang="de-DE" sz="1600" dirty="0"/>
              <a:t> </a:t>
            </a:r>
            <a:r>
              <a:rPr lang="de-DE" sz="1600" dirty="0" err="1"/>
              <a:t>of</a:t>
            </a:r>
            <a:r>
              <a:rPr lang="de-DE" sz="1600" dirty="0"/>
              <a:t> </a:t>
            </a:r>
            <a:r>
              <a:rPr lang="de-DE" sz="1600" dirty="0" err="1"/>
              <a:t>Functional</a:t>
            </a:r>
            <a:r>
              <a:rPr lang="de-DE" sz="1600" dirty="0"/>
              <a:t> Ecology </a:t>
            </a:r>
            <a:r>
              <a:rPr lang="de-DE" sz="1600" dirty="0" err="1"/>
              <a:t>and</a:t>
            </a:r>
            <a:r>
              <a:rPr lang="de-DE" sz="1600" dirty="0"/>
              <a:t> Integrative </a:t>
            </a:r>
            <a:r>
              <a:rPr lang="de-DE" sz="1600" dirty="0" err="1"/>
              <a:t>Ecophysiology</a:t>
            </a:r>
            <a:endParaRPr lang="de-DE" sz="1600" dirty="0"/>
          </a:p>
          <a:p>
            <a:r>
              <a:rPr lang="de-DE" sz="1600" dirty="0"/>
              <a:t>Working </a:t>
            </a:r>
            <a:r>
              <a:rPr lang="de-DE" sz="1600" dirty="0" err="1"/>
              <a:t>areas</a:t>
            </a:r>
            <a:r>
              <a:rPr lang="de-DE" sz="1600" dirty="0"/>
              <a:t> </a:t>
            </a:r>
            <a:r>
              <a:rPr lang="de-DE" sz="1600" dirty="0" err="1"/>
              <a:t>are</a:t>
            </a:r>
            <a:r>
              <a:rPr lang="de-DE" sz="1600" dirty="0"/>
              <a:t> (</a:t>
            </a:r>
            <a:r>
              <a:rPr lang="de-DE" sz="1600" dirty="0" err="1"/>
              <a:t>primarily</a:t>
            </a:r>
            <a:r>
              <a:rPr lang="de-DE" sz="1600" dirty="0"/>
              <a:t>) </a:t>
            </a:r>
            <a:r>
              <a:rPr lang="de-DE" sz="1600" dirty="0" err="1"/>
              <a:t>the</a:t>
            </a:r>
            <a:r>
              <a:rPr lang="de-DE" sz="1600" dirty="0"/>
              <a:t> North </a:t>
            </a:r>
            <a:r>
              <a:rPr lang="de-DE" sz="1600" dirty="0" err="1"/>
              <a:t>Sea</a:t>
            </a:r>
            <a:r>
              <a:rPr lang="de-DE" sz="1600" dirty="0"/>
              <a:t> </a:t>
            </a:r>
            <a:r>
              <a:rPr lang="de-DE" sz="1600" dirty="0" err="1"/>
              <a:t>around</a:t>
            </a:r>
            <a:r>
              <a:rPr lang="de-DE" sz="1600" dirty="0"/>
              <a:t> Helgoland, </a:t>
            </a:r>
            <a:r>
              <a:rPr lang="de-DE" sz="1600" dirty="0" err="1"/>
              <a:t>and</a:t>
            </a:r>
            <a:r>
              <a:rPr lang="de-DE" sz="1600" dirty="0"/>
              <a:t> </a:t>
            </a:r>
            <a:r>
              <a:rPr lang="de-DE" sz="1600" dirty="0" err="1"/>
              <a:t>temporarily</a:t>
            </a:r>
            <a:r>
              <a:rPr lang="de-DE" sz="1600" dirty="0"/>
              <a:t> </a:t>
            </a:r>
            <a:r>
              <a:rPr lang="de-DE" sz="1600" dirty="0" err="1"/>
              <a:t>the</a:t>
            </a:r>
            <a:r>
              <a:rPr lang="de-DE" sz="1600" dirty="0"/>
              <a:t> Baltic </a:t>
            </a:r>
            <a:r>
              <a:rPr lang="de-DE" sz="1600" dirty="0" err="1"/>
              <a:t>Sea</a:t>
            </a:r>
            <a:endParaRPr lang="de-DE" sz="1600" dirty="0"/>
          </a:p>
        </p:txBody>
      </p:sp>
      <p:sp>
        <p:nvSpPr>
          <p:cNvPr id="4" name="TextBox 3">
            <a:extLst>
              <a:ext uri="{FF2B5EF4-FFF2-40B4-BE49-F238E27FC236}">
                <a16:creationId xmlns:a16="http://schemas.microsoft.com/office/drawing/2014/main" id="{9E56C502-9353-5E46-B4CA-AF5606831EA1}"/>
              </a:ext>
            </a:extLst>
          </p:cNvPr>
          <p:cNvSpPr txBox="1"/>
          <p:nvPr/>
        </p:nvSpPr>
        <p:spPr>
          <a:xfrm>
            <a:off x="322306" y="3717032"/>
            <a:ext cx="8458113" cy="584775"/>
          </a:xfrm>
          <a:prstGeom prst="rect">
            <a:avLst/>
          </a:prstGeom>
          <a:noFill/>
        </p:spPr>
        <p:txBody>
          <a:bodyPr wrap="square" rtlCol="0">
            <a:spAutoFit/>
          </a:bodyPr>
          <a:lstStyle/>
          <a:p>
            <a:r>
              <a:rPr lang="de-DE" sz="1600" b="1" dirty="0" err="1"/>
              <a:t>With</a:t>
            </a:r>
            <a:r>
              <a:rPr lang="de-DE" sz="1600" b="1" dirty="0"/>
              <a:t> </a:t>
            </a:r>
            <a:r>
              <a:rPr lang="de-DE" sz="1600" b="1" dirty="0" err="1"/>
              <a:t>these</a:t>
            </a:r>
            <a:r>
              <a:rPr lang="de-DE" sz="1600" b="1" dirty="0"/>
              <a:t> </a:t>
            </a:r>
            <a:r>
              <a:rPr lang="de-DE" sz="1600" b="1" dirty="0" err="1"/>
              <a:t>boundary</a:t>
            </a:r>
            <a:r>
              <a:rPr lang="de-DE" sz="1600" b="1" dirty="0"/>
              <a:t> </a:t>
            </a:r>
            <a:r>
              <a:rPr lang="de-DE" sz="1600" b="1" dirty="0" err="1"/>
              <a:t>conditions</a:t>
            </a:r>
            <a:r>
              <a:rPr lang="de-DE" sz="1600" b="1" dirty="0"/>
              <a:t> in </a:t>
            </a:r>
            <a:r>
              <a:rPr lang="de-DE" sz="1600" b="1" dirty="0" err="1"/>
              <a:t>mind</a:t>
            </a:r>
            <a:r>
              <a:rPr lang="de-DE" sz="1600" b="1" dirty="0"/>
              <a:t> </a:t>
            </a:r>
            <a:r>
              <a:rPr lang="de-DE" sz="1600" b="1" dirty="0" err="1"/>
              <a:t>we</a:t>
            </a:r>
            <a:r>
              <a:rPr lang="de-DE" sz="1600" b="1" dirty="0"/>
              <a:t> </a:t>
            </a:r>
            <a:r>
              <a:rPr lang="de-DE" sz="1600" b="1" dirty="0" err="1"/>
              <a:t>expected</a:t>
            </a:r>
            <a:r>
              <a:rPr lang="de-DE" sz="1600" b="1" dirty="0"/>
              <a:t> </a:t>
            </a:r>
            <a:r>
              <a:rPr lang="de-DE" sz="1600" b="1" dirty="0" err="1"/>
              <a:t>to</a:t>
            </a:r>
            <a:r>
              <a:rPr lang="de-DE" sz="1600" b="1" dirty="0"/>
              <a:t> end </a:t>
            </a:r>
            <a:r>
              <a:rPr lang="de-DE" sz="1600" b="1" dirty="0" err="1"/>
              <a:t>up</a:t>
            </a:r>
            <a:r>
              <a:rPr lang="de-DE" sz="1600" b="1" dirty="0"/>
              <a:t> </a:t>
            </a:r>
            <a:r>
              <a:rPr lang="de-DE" sz="1600" b="1" dirty="0" err="1"/>
              <a:t>with</a:t>
            </a:r>
            <a:r>
              <a:rPr lang="de-DE" sz="1600" b="1" dirty="0"/>
              <a:t> a </a:t>
            </a:r>
            <a:r>
              <a:rPr lang="de-DE" sz="1600" b="1" dirty="0" err="1"/>
              <a:t>reasonable</a:t>
            </a:r>
            <a:r>
              <a:rPr lang="de-DE" sz="1600" b="1" dirty="0"/>
              <a:t> </a:t>
            </a:r>
            <a:r>
              <a:rPr lang="de-DE" sz="1600" b="1" dirty="0" err="1"/>
              <a:t>renewal</a:t>
            </a:r>
            <a:r>
              <a:rPr lang="de-DE" sz="1600" b="1" dirty="0"/>
              <a:t>. </a:t>
            </a:r>
          </a:p>
        </p:txBody>
      </p:sp>
      <p:sp>
        <p:nvSpPr>
          <p:cNvPr id="5" name="TextBox 4">
            <a:extLst>
              <a:ext uri="{FF2B5EF4-FFF2-40B4-BE49-F238E27FC236}">
                <a16:creationId xmlns:a16="http://schemas.microsoft.com/office/drawing/2014/main" id="{36C80983-45E3-7E48-A4C4-60C9672BC510}"/>
              </a:ext>
            </a:extLst>
          </p:cNvPr>
          <p:cNvSpPr txBox="1"/>
          <p:nvPr/>
        </p:nvSpPr>
        <p:spPr>
          <a:xfrm>
            <a:off x="323528" y="4634552"/>
            <a:ext cx="8458113" cy="1524007"/>
          </a:xfrm>
          <a:prstGeom prst="rect">
            <a:avLst/>
          </a:prstGeom>
          <a:noFill/>
        </p:spPr>
        <p:txBody>
          <a:bodyPr wrap="square" rtlCol="0">
            <a:spAutoFit/>
          </a:bodyPr>
          <a:lstStyle/>
          <a:p>
            <a:pPr>
              <a:lnSpc>
                <a:spcPct val="150000"/>
              </a:lnSpc>
            </a:pPr>
            <a:r>
              <a:rPr lang="de-DE" sz="1600" dirty="0"/>
              <a:t>But, in September 2018 </a:t>
            </a:r>
            <a:r>
              <a:rPr lang="de-DE" sz="1600" dirty="0" err="1"/>
              <a:t>our</a:t>
            </a:r>
            <a:r>
              <a:rPr lang="de-DE" sz="1600" dirty="0"/>
              <a:t> </a:t>
            </a:r>
            <a:r>
              <a:rPr lang="de-DE" sz="1600" dirty="0" err="1"/>
              <a:t>Naval</a:t>
            </a:r>
            <a:r>
              <a:rPr lang="de-DE" sz="1600" dirty="0"/>
              <a:t> </a:t>
            </a:r>
            <a:r>
              <a:rPr lang="de-DE" sz="1600" dirty="0" err="1"/>
              <a:t>Architects</a:t>
            </a:r>
            <a:r>
              <a:rPr lang="de-DE" sz="1600" dirty="0"/>
              <a:t> Bureau (</a:t>
            </a:r>
            <a:r>
              <a:rPr lang="de-DE" sz="1600" dirty="0" err="1"/>
              <a:t>Ship</a:t>
            </a:r>
            <a:r>
              <a:rPr lang="de-DE" sz="1600" dirty="0"/>
              <a:t> Design &amp; </a:t>
            </a:r>
            <a:r>
              <a:rPr lang="de-DE" sz="1600" dirty="0" err="1"/>
              <a:t>Consult</a:t>
            </a:r>
            <a:r>
              <a:rPr lang="de-DE" sz="1600" dirty="0"/>
              <a:t> - SDC, Hamburg) </a:t>
            </a:r>
            <a:r>
              <a:rPr lang="de-DE" sz="1600" dirty="0" err="1"/>
              <a:t>informed</a:t>
            </a:r>
            <a:r>
              <a:rPr lang="de-DE" sz="1600" dirty="0"/>
              <a:t> </a:t>
            </a:r>
            <a:r>
              <a:rPr lang="de-DE" sz="1600" dirty="0" err="1"/>
              <a:t>us</a:t>
            </a:r>
            <a:r>
              <a:rPr lang="de-DE" sz="1600" dirty="0"/>
              <a:t> </a:t>
            </a:r>
            <a:r>
              <a:rPr lang="de-DE" sz="1600" dirty="0" err="1"/>
              <a:t>about</a:t>
            </a:r>
            <a:r>
              <a:rPr lang="de-DE" sz="1600" dirty="0"/>
              <a:t> a </a:t>
            </a:r>
            <a:r>
              <a:rPr lang="de-DE" sz="1600" dirty="0" err="1"/>
              <a:t>reply</a:t>
            </a:r>
            <a:r>
              <a:rPr lang="de-DE" sz="1600" dirty="0"/>
              <a:t> </a:t>
            </a:r>
            <a:r>
              <a:rPr lang="de-DE" sz="1600" dirty="0" err="1"/>
              <a:t>of</a:t>
            </a:r>
            <a:r>
              <a:rPr lang="de-DE" sz="1600" dirty="0"/>
              <a:t> </a:t>
            </a:r>
            <a:r>
              <a:rPr lang="de-DE" sz="1600" dirty="0" err="1"/>
              <a:t>the</a:t>
            </a:r>
            <a:r>
              <a:rPr lang="de-DE" sz="1600" dirty="0"/>
              <a:t> German </a:t>
            </a:r>
            <a:r>
              <a:rPr lang="de-DE" sz="1600" dirty="0" err="1"/>
              <a:t>Government</a:t>
            </a:r>
            <a:r>
              <a:rPr lang="de-DE" sz="1600" dirty="0"/>
              <a:t> </a:t>
            </a:r>
            <a:r>
              <a:rPr lang="de-DE" sz="1600" dirty="0" err="1"/>
              <a:t>to</a:t>
            </a:r>
            <a:r>
              <a:rPr lang="de-DE" sz="1600" dirty="0"/>
              <a:t> </a:t>
            </a:r>
            <a:r>
              <a:rPr lang="de-DE" sz="1600" dirty="0" err="1"/>
              <a:t>the</a:t>
            </a:r>
            <a:r>
              <a:rPr lang="de-DE" sz="1600" dirty="0"/>
              <a:t> </a:t>
            </a:r>
            <a:r>
              <a:rPr lang="de-DE" sz="1600" dirty="0" err="1"/>
              <a:t>inquiry</a:t>
            </a:r>
            <a:r>
              <a:rPr lang="de-DE" sz="1600" dirty="0"/>
              <a:t> </a:t>
            </a:r>
            <a:r>
              <a:rPr lang="de-DE" sz="1600" dirty="0" err="1"/>
              <a:t>of</a:t>
            </a:r>
            <a:r>
              <a:rPr lang="de-DE" sz="1600" dirty="0"/>
              <a:t> </a:t>
            </a:r>
            <a:r>
              <a:rPr lang="de-DE" sz="1600" dirty="0" err="1"/>
              <a:t>the</a:t>
            </a:r>
            <a:r>
              <a:rPr lang="de-DE" sz="1600" dirty="0"/>
              <a:t> </a:t>
            </a:r>
            <a:r>
              <a:rPr lang="de-DE" sz="1600" dirty="0" err="1"/>
              <a:t>parliamentary</a:t>
            </a:r>
            <a:r>
              <a:rPr lang="de-DE" sz="1600" dirty="0"/>
              <a:t> </a:t>
            </a:r>
            <a:r>
              <a:rPr lang="de-DE" sz="1600" dirty="0" err="1"/>
              <a:t>group</a:t>
            </a:r>
            <a:r>
              <a:rPr lang="de-DE" sz="1600" dirty="0"/>
              <a:t> BÜNDNIS90/Die Grünen </a:t>
            </a:r>
            <a:r>
              <a:rPr lang="de-DE" sz="1600" dirty="0" err="1"/>
              <a:t>from</a:t>
            </a:r>
            <a:r>
              <a:rPr lang="de-DE" sz="1600" dirty="0"/>
              <a:t> April 2018 </a:t>
            </a:r>
            <a:r>
              <a:rPr lang="de-DE" sz="1600" dirty="0" err="1"/>
              <a:t>about</a:t>
            </a:r>
            <a:r>
              <a:rPr lang="de-DE" sz="1600" dirty="0"/>
              <a:t> </a:t>
            </a:r>
            <a:r>
              <a:rPr lang="de-DE" sz="1600" dirty="0" err="1"/>
              <a:t>the</a:t>
            </a:r>
            <a:r>
              <a:rPr lang="de-DE" sz="1600" dirty="0"/>
              <a:t> </a:t>
            </a:r>
            <a:r>
              <a:rPr lang="de-DE" sz="1600" dirty="0" err="1"/>
              <a:t>Governments</a:t>
            </a:r>
            <a:r>
              <a:rPr lang="de-DE" sz="1600" dirty="0"/>
              <a:t> </a:t>
            </a:r>
            <a:r>
              <a:rPr lang="de-DE" sz="1600" dirty="0" err="1"/>
              <a:t>intention</a:t>
            </a:r>
            <a:r>
              <a:rPr lang="de-DE" sz="1600" dirty="0"/>
              <a:t> </a:t>
            </a:r>
            <a:r>
              <a:rPr lang="de-DE" sz="1600" dirty="0" err="1"/>
              <a:t>to</a:t>
            </a:r>
            <a:r>
              <a:rPr lang="de-DE" sz="1600" dirty="0"/>
              <a:t> </a:t>
            </a:r>
            <a:r>
              <a:rPr lang="de-DE" sz="1600" dirty="0" err="1"/>
              <a:t>reduce</a:t>
            </a:r>
            <a:r>
              <a:rPr lang="de-DE" sz="1600" dirty="0"/>
              <a:t> </a:t>
            </a:r>
            <a:r>
              <a:rPr lang="de-DE" sz="1600" dirty="0" err="1"/>
              <a:t>ships</a:t>
            </a:r>
            <a:r>
              <a:rPr lang="de-DE" sz="1600" dirty="0"/>
              <a:t> </a:t>
            </a:r>
            <a:r>
              <a:rPr lang="de-DE" sz="1600" dirty="0" err="1"/>
              <a:t>emissions</a:t>
            </a:r>
            <a:r>
              <a:rPr lang="de-DE" sz="1600" dirty="0"/>
              <a:t> on </a:t>
            </a:r>
            <a:r>
              <a:rPr lang="de-DE" sz="1600" dirty="0" err="1"/>
              <a:t>vessels</a:t>
            </a:r>
            <a:r>
              <a:rPr lang="de-DE" sz="1600" dirty="0"/>
              <a:t> </a:t>
            </a:r>
            <a:r>
              <a:rPr lang="de-DE" sz="1600" dirty="0" err="1"/>
              <a:t>under</a:t>
            </a:r>
            <a:r>
              <a:rPr lang="de-DE" sz="1600" dirty="0"/>
              <a:t> </a:t>
            </a:r>
            <a:r>
              <a:rPr lang="de-DE" sz="1600" dirty="0" err="1"/>
              <a:t>the</a:t>
            </a:r>
            <a:r>
              <a:rPr lang="de-DE" sz="1600" dirty="0"/>
              <a:t> </a:t>
            </a:r>
            <a:r>
              <a:rPr lang="de-DE" sz="1600" dirty="0" err="1"/>
              <a:t>responsibility</a:t>
            </a:r>
            <a:r>
              <a:rPr lang="de-DE" sz="1600" dirty="0"/>
              <a:t> </a:t>
            </a:r>
            <a:r>
              <a:rPr lang="de-DE" sz="1600" dirty="0" err="1"/>
              <a:t>of</a:t>
            </a:r>
            <a:r>
              <a:rPr lang="de-DE" sz="1600" dirty="0"/>
              <a:t> </a:t>
            </a:r>
            <a:r>
              <a:rPr lang="de-DE" sz="1600" dirty="0" err="1"/>
              <a:t>the</a:t>
            </a:r>
            <a:r>
              <a:rPr lang="de-DE" sz="1600" dirty="0"/>
              <a:t> </a:t>
            </a:r>
            <a:r>
              <a:rPr lang="de-DE" sz="1600" dirty="0" err="1"/>
              <a:t>Federation</a:t>
            </a:r>
            <a:r>
              <a:rPr lang="de-DE" sz="1600" dirty="0"/>
              <a:t>.</a:t>
            </a:r>
          </a:p>
        </p:txBody>
      </p:sp>
    </p:spTree>
    <p:extLst>
      <p:ext uri="{BB962C8B-B14F-4D97-AF65-F5344CB8AC3E}">
        <p14:creationId xmlns:p14="http://schemas.microsoft.com/office/powerpoint/2010/main" val="114177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sz="2800" dirty="0"/>
              <a:t>Uthörn II – </a:t>
            </a:r>
            <a:r>
              <a:rPr lang="de-DE" sz="2800" dirty="0" err="1"/>
              <a:t>Boundary</a:t>
            </a:r>
            <a:r>
              <a:rPr lang="de-DE" sz="2800" dirty="0"/>
              <a:t> </a:t>
            </a:r>
            <a:r>
              <a:rPr lang="de-DE" sz="2800" dirty="0" err="1"/>
              <a:t>conditions</a:t>
            </a:r>
            <a:br>
              <a:rPr lang="de-DE" dirty="0"/>
            </a:br>
            <a:endParaRPr lang="de-DE" dirty="0"/>
          </a:p>
        </p:txBody>
      </p:sp>
      <p:sp>
        <p:nvSpPr>
          <p:cNvPr id="3" name="Inhaltsplatzhalter 2"/>
          <p:cNvSpPr>
            <a:spLocks noGrp="1"/>
          </p:cNvSpPr>
          <p:nvPr>
            <p:ph idx="1"/>
          </p:nvPr>
        </p:nvSpPr>
        <p:spPr>
          <a:xfrm>
            <a:off x="322306" y="1168401"/>
            <a:ext cx="8458113" cy="2116583"/>
          </a:xfrm>
        </p:spPr>
        <p:txBody>
          <a:bodyPr/>
          <a:lstStyle/>
          <a:p>
            <a:pPr marL="0" indent="0" algn="just">
              <a:lnSpc>
                <a:spcPct val="150000"/>
              </a:lnSpc>
              <a:buNone/>
            </a:pPr>
            <a:r>
              <a:rPr lang="de-DE" sz="2000" b="1" dirty="0" err="1"/>
              <a:t>Answer</a:t>
            </a:r>
            <a:r>
              <a:rPr lang="de-DE" sz="2000" b="1" dirty="0"/>
              <a:t> </a:t>
            </a:r>
            <a:r>
              <a:rPr lang="de-DE" sz="2000" b="1" dirty="0" err="1"/>
              <a:t>by</a:t>
            </a:r>
            <a:r>
              <a:rPr lang="de-DE" sz="2000" b="1" dirty="0"/>
              <a:t> </a:t>
            </a:r>
            <a:r>
              <a:rPr lang="de-DE" sz="2000" b="1" dirty="0" err="1"/>
              <a:t>the</a:t>
            </a:r>
            <a:r>
              <a:rPr lang="de-DE" sz="2000" b="1" dirty="0"/>
              <a:t> Federal </a:t>
            </a:r>
            <a:r>
              <a:rPr lang="de-DE" sz="2000" b="1" dirty="0" err="1"/>
              <a:t>Ministry</a:t>
            </a:r>
            <a:r>
              <a:rPr lang="de-DE" sz="2000" b="1" dirty="0"/>
              <a:t> </a:t>
            </a:r>
            <a:r>
              <a:rPr lang="de-DE" sz="2000" b="1" dirty="0" err="1"/>
              <a:t>for</a:t>
            </a:r>
            <a:r>
              <a:rPr lang="de-DE" sz="2000" b="1" dirty="0"/>
              <a:t> Education </a:t>
            </a:r>
            <a:r>
              <a:rPr lang="de-DE" sz="2000" b="1" dirty="0" err="1"/>
              <a:t>and</a:t>
            </a:r>
            <a:r>
              <a:rPr lang="de-DE" sz="2000" b="1" dirty="0"/>
              <a:t> Science (BMBF):</a:t>
            </a:r>
          </a:p>
          <a:p>
            <a:pPr marL="0" indent="0" algn="just">
              <a:lnSpc>
                <a:spcPct val="150000"/>
              </a:lnSpc>
              <a:buNone/>
            </a:pPr>
            <a:r>
              <a:rPr lang="de-DE" sz="2000" i="1" dirty="0"/>
              <a:t>„</a:t>
            </a:r>
            <a:r>
              <a:rPr lang="de-DE" sz="2000" i="1" dirty="0" err="1"/>
              <a:t>For</a:t>
            </a:r>
            <a:r>
              <a:rPr lang="de-DE" sz="2000" i="1" dirty="0"/>
              <a:t> </a:t>
            </a:r>
            <a:r>
              <a:rPr lang="de-DE" sz="2000" i="1" dirty="0" err="1"/>
              <a:t>possibly</a:t>
            </a:r>
            <a:r>
              <a:rPr lang="de-DE" sz="2000" i="1" dirty="0"/>
              <a:t> </a:t>
            </a:r>
            <a:r>
              <a:rPr lang="de-DE" sz="2000" i="1" dirty="0" err="1"/>
              <a:t>later</a:t>
            </a:r>
            <a:r>
              <a:rPr lang="de-DE" sz="2000" i="1" dirty="0"/>
              <a:t> </a:t>
            </a:r>
            <a:r>
              <a:rPr lang="de-DE" sz="2000" i="1" dirty="0" err="1"/>
              <a:t>new</a:t>
            </a:r>
            <a:r>
              <a:rPr lang="de-DE" sz="2000" i="1" dirty="0"/>
              <a:t> </a:t>
            </a:r>
            <a:r>
              <a:rPr lang="de-DE" sz="2000" i="1" dirty="0" err="1"/>
              <a:t>buildings</a:t>
            </a:r>
            <a:r>
              <a:rPr lang="de-DE" sz="2000" i="1" dirty="0"/>
              <a:t> </a:t>
            </a:r>
            <a:r>
              <a:rPr lang="de-DE" sz="2000" i="1" dirty="0" err="1"/>
              <a:t>of</a:t>
            </a:r>
            <a:r>
              <a:rPr lang="de-DE" sz="2000" i="1" dirty="0"/>
              <a:t> RV HEINCKE </a:t>
            </a:r>
            <a:r>
              <a:rPr lang="de-DE" sz="2000" i="1" dirty="0" err="1"/>
              <a:t>and</a:t>
            </a:r>
            <a:r>
              <a:rPr lang="de-DE" sz="2000" i="1" dirty="0"/>
              <a:t> UTHÖRN, </a:t>
            </a:r>
            <a:r>
              <a:rPr lang="de-DE" sz="2000" i="1" dirty="0" err="1"/>
              <a:t>with</a:t>
            </a:r>
            <a:r>
              <a:rPr lang="de-DE" sz="2000" i="1" dirty="0"/>
              <a:t> European </a:t>
            </a:r>
            <a:r>
              <a:rPr lang="de-DE" sz="2000" i="1" dirty="0" err="1"/>
              <a:t>operation</a:t>
            </a:r>
            <a:r>
              <a:rPr lang="de-DE" sz="2000" i="1" dirty="0"/>
              <a:t> </a:t>
            </a:r>
            <a:r>
              <a:rPr lang="de-DE" sz="2000" i="1" dirty="0" err="1"/>
              <a:t>areas</a:t>
            </a:r>
            <a:r>
              <a:rPr lang="de-DE" sz="2000" i="1" dirty="0"/>
              <a:t>, a </a:t>
            </a:r>
            <a:r>
              <a:rPr lang="de-DE" sz="2000" b="1" i="1" dirty="0"/>
              <a:t>LNG</a:t>
            </a:r>
            <a:r>
              <a:rPr lang="de-DE" sz="2000" i="1" dirty="0"/>
              <a:t> </a:t>
            </a:r>
            <a:r>
              <a:rPr lang="de-DE" sz="2000" i="1" dirty="0" err="1"/>
              <a:t>or</a:t>
            </a:r>
            <a:r>
              <a:rPr lang="de-DE" sz="2000" i="1" dirty="0"/>
              <a:t> </a:t>
            </a:r>
            <a:r>
              <a:rPr lang="de-DE" sz="2000" b="1" i="1" dirty="0" err="1"/>
              <a:t>Electric</a:t>
            </a:r>
            <a:r>
              <a:rPr lang="de-DE" sz="2000" b="1" i="1" dirty="0"/>
              <a:t> </a:t>
            </a:r>
            <a:r>
              <a:rPr lang="de-DE" sz="2000" b="1" i="1" dirty="0" err="1"/>
              <a:t>propulsion</a:t>
            </a:r>
            <a:r>
              <a:rPr lang="de-DE" sz="2000" b="1" i="1" dirty="0"/>
              <a:t> </a:t>
            </a:r>
            <a:r>
              <a:rPr lang="de-DE" sz="2000" i="1" dirty="0" err="1"/>
              <a:t>is</a:t>
            </a:r>
            <a:r>
              <a:rPr lang="de-DE" sz="2000" i="1" dirty="0"/>
              <a:t> </a:t>
            </a:r>
            <a:r>
              <a:rPr lang="de-DE" sz="2000" i="1" dirty="0" err="1"/>
              <a:t>to</a:t>
            </a:r>
            <a:r>
              <a:rPr lang="de-DE" sz="2000" i="1" dirty="0"/>
              <a:t> </a:t>
            </a:r>
            <a:r>
              <a:rPr lang="de-DE" sz="2000" i="1" dirty="0" err="1"/>
              <a:t>be</a:t>
            </a:r>
            <a:r>
              <a:rPr lang="de-DE" sz="2000" i="1" dirty="0"/>
              <a:t> </a:t>
            </a:r>
            <a:r>
              <a:rPr lang="de-DE" sz="2000" i="1" dirty="0" err="1"/>
              <a:t>provided</a:t>
            </a:r>
            <a:r>
              <a:rPr lang="de-DE" sz="2000" i="1" dirty="0"/>
              <a:t>“</a:t>
            </a:r>
          </a:p>
        </p:txBody>
      </p:sp>
      <p:sp>
        <p:nvSpPr>
          <p:cNvPr id="6" name="TextBox 5">
            <a:extLst>
              <a:ext uri="{FF2B5EF4-FFF2-40B4-BE49-F238E27FC236}">
                <a16:creationId xmlns:a16="http://schemas.microsoft.com/office/drawing/2014/main" id="{22CC0CF9-0E6D-EF48-910E-1F9A5244F5F5}"/>
              </a:ext>
            </a:extLst>
          </p:cNvPr>
          <p:cNvSpPr txBox="1"/>
          <p:nvPr/>
        </p:nvSpPr>
        <p:spPr>
          <a:xfrm>
            <a:off x="415482" y="3284984"/>
            <a:ext cx="8384883" cy="2961003"/>
          </a:xfrm>
          <a:prstGeom prst="rect">
            <a:avLst/>
          </a:prstGeom>
          <a:noFill/>
        </p:spPr>
        <p:txBody>
          <a:bodyPr wrap="square" rtlCol="0">
            <a:spAutoFit/>
          </a:bodyPr>
          <a:lstStyle/>
          <a:p>
            <a:pPr>
              <a:lnSpc>
                <a:spcPct val="200000"/>
              </a:lnSpc>
            </a:pPr>
            <a:r>
              <a:rPr lang="de-DE" sz="2400" dirty="0" err="1"/>
              <a:t>Consequences</a:t>
            </a:r>
            <a:r>
              <a:rPr lang="de-DE" sz="2400" dirty="0"/>
              <a:t> </a:t>
            </a:r>
            <a:r>
              <a:rPr lang="de-DE" sz="2400" dirty="0" err="1"/>
              <a:t>regarding</a:t>
            </a:r>
            <a:r>
              <a:rPr lang="de-DE" sz="2400" dirty="0"/>
              <a:t> </a:t>
            </a:r>
            <a:r>
              <a:rPr lang="de-DE" sz="2400" dirty="0" err="1"/>
              <a:t>costs</a:t>
            </a:r>
            <a:r>
              <a:rPr lang="de-DE" sz="2400" dirty="0">
                <a:sym typeface="Wingdings" pitchFamily="2" charset="2"/>
              </a:rPr>
              <a:t> (</a:t>
            </a:r>
            <a:r>
              <a:rPr lang="de-DE" sz="2400" dirty="0" err="1">
                <a:sym typeface="Wingdings" pitchFamily="2" charset="2"/>
              </a:rPr>
              <a:t>preliminary</a:t>
            </a:r>
            <a:r>
              <a:rPr lang="de-DE" sz="2400" dirty="0">
                <a:sym typeface="Wingdings" pitchFamily="2" charset="2"/>
              </a:rPr>
              <a:t> </a:t>
            </a:r>
            <a:r>
              <a:rPr lang="de-DE" sz="2400" dirty="0" err="1">
                <a:sym typeface="Wingdings" pitchFamily="2" charset="2"/>
              </a:rPr>
              <a:t>estimates</a:t>
            </a:r>
            <a:r>
              <a:rPr lang="de-DE" sz="2400" dirty="0">
                <a:sym typeface="Wingdings" pitchFamily="2" charset="2"/>
              </a:rPr>
              <a:t> !):</a:t>
            </a:r>
            <a:endParaRPr lang="de-DE" sz="2400" dirty="0"/>
          </a:p>
          <a:p>
            <a:pPr marL="285750" indent="-285750">
              <a:lnSpc>
                <a:spcPct val="200000"/>
              </a:lnSpc>
              <a:buFont typeface="Arial" panose="020B0604020202020204" pitchFamily="34" charset="0"/>
              <a:buChar char="•"/>
            </a:pPr>
            <a:r>
              <a:rPr lang="de-DE" dirty="0"/>
              <a:t>100% </a:t>
            </a:r>
            <a:r>
              <a:rPr lang="de-DE" dirty="0" err="1"/>
              <a:t>electric</a:t>
            </a:r>
            <a:r>
              <a:rPr lang="de-DE" dirty="0"/>
              <a:t> </a:t>
            </a:r>
            <a:r>
              <a:rPr lang="de-DE" dirty="0" err="1"/>
              <a:t>drive</a:t>
            </a:r>
            <a:r>
              <a:rPr lang="de-DE" dirty="0"/>
              <a:t> (additional </a:t>
            </a:r>
            <a:r>
              <a:rPr lang="de-DE" dirty="0" err="1"/>
              <a:t>costs</a:t>
            </a:r>
            <a:r>
              <a:rPr lang="de-DE" dirty="0"/>
              <a:t>: 8.7 </a:t>
            </a:r>
            <a:r>
              <a:rPr lang="de-DE" dirty="0" err="1"/>
              <a:t>million</a:t>
            </a:r>
            <a:r>
              <a:rPr lang="de-DE" dirty="0"/>
              <a:t> €)</a:t>
            </a:r>
          </a:p>
          <a:p>
            <a:pPr marL="285750" indent="-285750">
              <a:buFont typeface="Arial" panose="020B0604020202020204" pitchFamily="34" charset="0"/>
              <a:buChar char="•"/>
            </a:pPr>
            <a:r>
              <a:rPr lang="de-DE" dirty="0" err="1"/>
              <a:t>Optimized</a:t>
            </a:r>
            <a:r>
              <a:rPr lang="de-DE" dirty="0"/>
              <a:t> </a:t>
            </a:r>
            <a:r>
              <a:rPr lang="de-DE" dirty="0" err="1"/>
              <a:t>electric</a:t>
            </a:r>
            <a:r>
              <a:rPr lang="de-DE" dirty="0"/>
              <a:t> </a:t>
            </a:r>
            <a:r>
              <a:rPr lang="de-DE" dirty="0" err="1"/>
              <a:t>drive</a:t>
            </a:r>
            <a:r>
              <a:rPr lang="de-DE" dirty="0"/>
              <a:t> </a:t>
            </a:r>
            <a:r>
              <a:rPr lang="de-DE" dirty="0" err="1"/>
              <a:t>with</a:t>
            </a:r>
            <a:r>
              <a:rPr lang="de-DE" dirty="0"/>
              <a:t> </a:t>
            </a:r>
            <a:r>
              <a:rPr lang="de-DE" dirty="0" err="1"/>
              <a:t>range</a:t>
            </a:r>
            <a:r>
              <a:rPr lang="de-DE" dirty="0"/>
              <a:t> </a:t>
            </a:r>
            <a:r>
              <a:rPr lang="de-DE" dirty="0" err="1"/>
              <a:t>extension</a:t>
            </a:r>
            <a:r>
              <a:rPr lang="de-DE" dirty="0"/>
              <a:t> via an </a:t>
            </a:r>
            <a:r>
              <a:rPr lang="de-DE" dirty="0" err="1"/>
              <a:t>auxiliary</a:t>
            </a:r>
            <a:r>
              <a:rPr lang="de-DE" dirty="0"/>
              <a:t> </a:t>
            </a:r>
            <a:r>
              <a:rPr lang="de-DE" dirty="0" err="1"/>
              <a:t>diesel</a:t>
            </a:r>
            <a:r>
              <a:rPr lang="de-DE" dirty="0"/>
              <a:t> </a:t>
            </a:r>
            <a:r>
              <a:rPr lang="de-DE" dirty="0" err="1"/>
              <a:t>with</a:t>
            </a:r>
            <a:r>
              <a:rPr lang="de-DE" dirty="0"/>
              <a:t> </a:t>
            </a:r>
            <a:r>
              <a:rPr lang="de-DE" dirty="0" err="1"/>
              <a:t>exhaust</a:t>
            </a:r>
            <a:r>
              <a:rPr lang="de-DE" dirty="0"/>
              <a:t> after-treatment (additional </a:t>
            </a:r>
            <a:r>
              <a:rPr lang="de-DE" dirty="0" err="1"/>
              <a:t>costs</a:t>
            </a:r>
            <a:r>
              <a:rPr lang="de-DE" dirty="0"/>
              <a:t>: € 5.3 </a:t>
            </a:r>
            <a:r>
              <a:rPr lang="de-DE" dirty="0" err="1"/>
              <a:t>million</a:t>
            </a:r>
            <a:r>
              <a:rPr lang="de-DE" dirty="0"/>
              <a:t>)</a:t>
            </a:r>
          </a:p>
          <a:p>
            <a:pPr marL="285750" indent="-285750">
              <a:lnSpc>
                <a:spcPct val="200000"/>
              </a:lnSpc>
              <a:buFont typeface="Arial" panose="020B0604020202020204" pitchFamily="34" charset="0"/>
              <a:buChar char="•"/>
            </a:pPr>
            <a:r>
              <a:rPr lang="de-DE" dirty="0"/>
              <a:t>LNG </a:t>
            </a:r>
            <a:r>
              <a:rPr lang="de-DE" dirty="0" err="1"/>
              <a:t>drive</a:t>
            </a:r>
            <a:r>
              <a:rPr lang="de-DE" dirty="0"/>
              <a:t> (additional </a:t>
            </a:r>
            <a:r>
              <a:rPr lang="de-DE" dirty="0" err="1"/>
              <a:t>costs</a:t>
            </a:r>
            <a:r>
              <a:rPr lang="de-DE" dirty="0"/>
              <a:t>: € 4.6 </a:t>
            </a:r>
            <a:r>
              <a:rPr lang="de-DE" dirty="0" err="1"/>
              <a:t>million</a:t>
            </a:r>
            <a:r>
              <a:rPr lang="de-DE" dirty="0"/>
              <a:t>)</a:t>
            </a:r>
          </a:p>
          <a:p>
            <a:pPr marL="285750" indent="-285750">
              <a:lnSpc>
                <a:spcPct val="200000"/>
              </a:lnSpc>
              <a:buFont typeface="Arial" panose="020B0604020202020204" pitchFamily="34" charset="0"/>
              <a:buChar char="•"/>
            </a:pPr>
            <a:r>
              <a:rPr lang="de-DE" dirty="0"/>
              <a:t>(Bio) </a:t>
            </a:r>
            <a:r>
              <a:rPr lang="de-DE" dirty="0" err="1"/>
              <a:t>methanol</a:t>
            </a:r>
            <a:r>
              <a:rPr lang="de-DE" dirty="0"/>
              <a:t> </a:t>
            </a:r>
            <a:r>
              <a:rPr lang="de-DE" dirty="0" err="1"/>
              <a:t>drive</a:t>
            </a:r>
            <a:r>
              <a:rPr lang="de-DE" dirty="0"/>
              <a:t> (additional </a:t>
            </a:r>
            <a:r>
              <a:rPr lang="de-DE" dirty="0" err="1"/>
              <a:t>costs</a:t>
            </a:r>
            <a:r>
              <a:rPr lang="de-DE" dirty="0"/>
              <a:t>: 1.5 </a:t>
            </a:r>
            <a:r>
              <a:rPr lang="de-DE" dirty="0" err="1"/>
              <a:t>million</a:t>
            </a:r>
            <a:r>
              <a:rPr lang="de-DE" dirty="0"/>
              <a:t> €)</a:t>
            </a:r>
          </a:p>
        </p:txBody>
      </p:sp>
    </p:spTree>
    <p:extLst>
      <p:ext uri="{BB962C8B-B14F-4D97-AF65-F5344CB8AC3E}">
        <p14:creationId xmlns:p14="http://schemas.microsoft.com/office/powerpoint/2010/main" val="398210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7">
            <a:extLst>
              <a:ext uri="{FF2B5EF4-FFF2-40B4-BE49-F238E27FC236}">
                <a16:creationId xmlns:a16="http://schemas.microsoft.com/office/drawing/2014/main" id="{AECFE458-C80A-5348-9905-B4188E1636CC}"/>
              </a:ext>
            </a:extLst>
          </p:cNvPr>
          <p:cNvSpPr txBox="1">
            <a:spLocks/>
          </p:cNvSpPr>
          <p:nvPr/>
        </p:nvSpPr>
        <p:spPr>
          <a:xfrm>
            <a:off x="3384" y="3438566"/>
            <a:ext cx="9144000" cy="1671884"/>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de-DE" sz="2400" dirty="0">
              <a:latin typeface="+mn-lt"/>
            </a:endParaRPr>
          </a:p>
        </p:txBody>
      </p:sp>
      <p:pic>
        <p:nvPicPr>
          <p:cNvPr id="5" name="Picture 4">
            <a:extLst>
              <a:ext uri="{FF2B5EF4-FFF2-40B4-BE49-F238E27FC236}">
                <a16:creationId xmlns:a16="http://schemas.microsoft.com/office/drawing/2014/main" id="{08208A8E-4097-7A41-B964-EEF2572D14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1" y="1341758"/>
            <a:ext cx="3046171" cy="2096807"/>
          </a:xfrm>
          <a:prstGeom prst="rect">
            <a:avLst/>
          </a:prstGeom>
        </p:spPr>
      </p:pic>
      <p:sp>
        <p:nvSpPr>
          <p:cNvPr id="6" name="TextBox 5">
            <a:extLst>
              <a:ext uri="{FF2B5EF4-FFF2-40B4-BE49-F238E27FC236}">
                <a16:creationId xmlns:a16="http://schemas.microsoft.com/office/drawing/2014/main" id="{878E8BB0-E66F-2D4F-AD1E-B22295B39AB9}"/>
              </a:ext>
            </a:extLst>
          </p:cNvPr>
          <p:cNvSpPr txBox="1"/>
          <p:nvPr/>
        </p:nvSpPr>
        <p:spPr>
          <a:xfrm>
            <a:off x="3011586" y="3505553"/>
            <a:ext cx="3082697" cy="3000821"/>
          </a:xfrm>
          <a:prstGeom prst="rect">
            <a:avLst/>
          </a:prstGeom>
          <a:noFill/>
        </p:spPr>
        <p:txBody>
          <a:bodyPr wrap="square" rtlCol="0">
            <a:spAutoFit/>
          </a:bodyPr>
          <a:lstStyle/>
          <a:p>
            <a:r>
              <a:rPr lang="de-DE" sz="1350" dirty="0"/>
              <a:t>RV „Electra“ University Stockholm</a:t>
            </a:r>
          </a:p>
          <a:p>
            <a:endParaRPr lang="de-DE" sz="1350" dirty="0"/>
          </a:p>
          <a:p>
            <a:r>
              <a:rPr lang="de-DE" sz="1350" dirty="0" err="1"/>
              <a:t>Built</a:t>
            </a:r>
            <a:r>
              <a:rPr lang="de-DE" sz="1350" dirty="0"/>
              <a:t>:	   2016	</a:t>
            </a:r>
          </a:p>
          <a:p>
            <a:r>
              <a:rPr lang="de-DE" sz="1350" dirty="0" err="1"/>
              <a:t>Length</a:t>
            </a:r>
            <a:r>
              <a:rPr lang="de-DE" sz="1350" dirty="0"/>
              <a:t>: 24.3 m	</a:t>
            </a:r>
            <a:r>
              <a:rPr lang="de-DE" sz="1350" dirty="0" err="1"/>
              <a:t>Breadth</a:t>
            </a:r>
            <a:r>
              <a:rPr lang="de-DE" sz="1350" dirty="0"/>
              <a:t>:  7.1 m</a:t>
            </a:r>
          </a:p>
          <a:p>
            <a:endParaRPr lang="de-DE" sz="1350" dirty="0"/>
          </a:p>
          <a:p>
            <a:r>
              <a:rPr lang="de-DE" sz="1350" dirty="0" err="1"/>
              <a:t>Draught</a:t>
            </a:r>
            <a:r>
              <a:rPr lang="de-DE" sz="1350" dirty="0"/>
              <a:t>: 2.2 m	Speed.:   11 </a:t>
            </a:r>
            <a:r>
              <a:rPr lang="de-DE" sz="1350" dirty="0" err="1"/>
              <a:t>kn</a:t>
            </a:r>
            <a:endParaRPr lang="de-DE" sz="1350" dirty="0"/>
          </a:p>
          <a:p>
            <a:endParaRPr lang="de-DE" sz="1350" dirty="0"/>
          </a:p>
          <a:p>
            <a:r>
              <a:rPr lang="de-DE" sz="1350" b="1" dirty="0" err="1"/>
              <a:t>Costs</a:t>
            </a:r>
            <a:r>
              <a:rPr lang="de-DE" sz="1350" b="1" dirty="0"/>
              <a:t>:  4.7 Mio. €  inkl. MBS, SPS</a:t>
            </a:r>
          </a:p>
          <a:p>
            <a:r>
              <a:rPr lang="de-DE" sz="1350" dirty="0"/>
              <a:t>Yard: Baltic Marine </a:t>
            </a:r>
            <a:r>
              <a:rPr lang="de-DE" sz="1350" dirty="0" err="1"/>
              <a:t>Workboat</a:t>
            </a:r>
            <a:r>
              <a:rPr lang="de-DE" sz="1350" dirty="0"/>
              <a:t> </a:t>
            </a:r>
            <a:r>
              <a:rPr lang="de-DE" sz="1350"/>
              <a:t>(Estonia)</a:t>
            </a:r>
            <a:endParaRPr lang="de-DE" sz="1350" dirty="0"/>
          </a:p>
          <a:p>
            <a:endParaRPr lang="de-DE" sz="1350" dirty="0"/>
          </a:p>
          <a:p>
            <a:r>
              <a:rPr lang="de-DE" sz="1350" b="1" dirty="0" err="1"/>
              <a:t>Costs</a:t>
            </a:r>
            <a:r>
              <a:rPr lang="de-DE" sz="1350" b="1" dirty="0"/>
              <a:t> in 2021: 6.5 </a:t>
            </a:r>
            <a:r>
              <a:rPr lang="de-DE" sz="1350" b="1" dirty="0" err="1"/>
              <a:t>Mio</a:t>
            </a:r>
            <a:r>
              <a:rPr lang="de-DE" sz="1350" b="1" dirty="0"/>
              <a:t> € </a:t>
            </a:r>
            <a:r>
              <a:rPr lang="de-DE" sz="1350" b="1" dirty="0" err="1"/>
              <a:t>if</a:t>
            </a:r>
            <a:r>
              <a:rPr lang="de-DE" sz="1350" b="1" dirty="0"/>
              <a:t> 1:1 </a:t>
            </a:r>
            <a:r>
              <a:rPr lang="de-DE" sz="1350" b="1" dirty="0" err="1"/>
              <a:t>re-build</a:t>
            </a:r>
            <a:endParaRPr lang="de-DE" sz="1350" b="1" dirty="0"/>
          </a:p>
          <a:p>
            <a:endParaRPr lang="de-DE" sz="1350" dirty="0"/>
          </a:p>
        </p:txBody>
      </p:sp>
      <p:pic>
        <p:nvPicPr>
          <p:cNvPr id="7" name="Picture 4" descr="Bildergebnis für Electra af Askö">
            <a:extLst>
              <a:ext uri="{FF2B5EF4-FFF2-40B4-BE49-F238E27FC236}">
                <a16:creationId xmlns:a16="http://schemas.microsoft.com/office/drawing/2014/main" id="{AFC43312-213E-F34E-AEB8-536DFF8D6D3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1783" y="1340768"/>
            <a:ext cx="2874989" cy="209395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F33AD3A-2742-8E49-AB51-C62734499F5D}"/>
              </a:ext>
            </a:extLst>
          </p:cNvPr>
          <p:cNvSpPr txBox="1"/>
          <p:nvPr/>
        </p:nvSpPr>
        <p:spPr>
          <a:xfrm>
            <a:off x="-36512" y="3505553"/>
            <a:ext cx="2964273" cy="2377574"/>
          </a:xfrm>
          <a:prstGeom prst="rect">
            <a:avLst/>
          </a:prstGeom>
          <a:noFill/>
        </p:spPr>
        <p:txBody>
          <a:bodyPr wrap="none" rtlCol="0">
            <a:spAutoFit/>
          </a:bodyPr>
          <a:lstStyle/>
          <a:p>
            <a:r>
              <a:rPr lang="de-DE" sz="1350" dirty="0"/>
              <a:t>RV „</a:t>
            </a:r>
            <a:r>
              <a:rPr lang="de-DE" sz="1350" dirty="0" err="1"/>
              <a:t>Clupea</a:t>
            </a:r>
            <a:r>
              <a:rPr lang="de-DE" sz="1350" dirty="0"/>
              <a:t>“ BLE</a:t>
            </a:r>
          </a:p>
          <a:p>
            <a:endParaRPr lang="de-DE" sz="1350" dirty="0"/>
          </a:p>
          <a:p>
            <a:r>
              <a:rPr lang="de-DE" sz="1350" dirty="0" err="1"/>
              <a:t>Built</a:t>
            </a:r>
            <a:r>
              <a:rPr lang="de-DE" sz="1350" dirty="0"/>
              <a:t>:		2011	</a:t>
            </a:r>
          </a:p>
          <a:p>
            <a:r>
              <a:rPr lang="de-DE" sz="1350" dirty="0" err="1"/>
              <a:t>Length</a:t>
            </a:r>
            <a:r>
              <a:rPr lang="de-DE" sz="1350" dirty="0"/>
              <a:t>:	28.8 m.   </a:t>
            </a:r>
            <a:r>
              <a:rPr lang="de-DE" sz="1350" dirty="0" err="1"/>
              <a:t>Breadth</a:t>
            </a:r>
            <a:r>
              <a:rPr lang="de-DE" sz="1350" dirty="0"/>
              <a:t>: 7.7 m</a:t>
            </a:r>
          </a:p>
          <a:p>
            <a:endParaRPr lang="de-DE" sz="1350" dirty="0"/>
          </a:p>
          <a:p>
            <a:r>
              <a:rPr lang="de-DE" sz="1350" dirty="0" err="1"/>
              <a:t>Draught</a:t>
            </a:r>
            <a:r>
              <a:rPr lang="de-DE" sz="1350" dirty="0"/>
              <a:t>:	  2.3 m.   Speed.:  11 </a:t>
            </a:r>
            <a:r>
              <a:rPr lang="de-DE" sz="1350" dirty="0" err="1"/>
              <a:t>kn</a:t>
            </a:r>
            <a:endParaRPr lang="de-DE" sz="1350" dirty="0"/>
          </a:p>
          <a:p>
            <a:endParaRPr lang="de-DE" sz="1350" dirty="0"/>
          </a:p>
          <a:p>
            <a:r>
              <a:rPr lang="de-DE" sz="1350" b="1" dirty="0" err="1"/>
              <a:t>Costs</a:t>
            </a:r>
            <a:r>
              <a:rPr lang="de-DE" sz="1350" b="1" dirty="0"/>
              <a:t>: 	13.5 Mio. €</a:t>
            </a:r>
          </a:p>
          <a:p>
            <a:endParaRPr lang="de-DE" sz="1350" b="1" dirty="0"/>
          </a:p>
          <a:p>
            <a:r>
              <a:rPr lang="de-DE" sz="1350" dirty="0"/>
              <a:t>Yard: </a:t>
            </a:r>
            <a:r>
              <a:rPr lang="de-DE" sz="1350" dirty="0" err="1"/>
              <a:t>Fassmer</a:t>
            </a:r>
            <a:r>
              <a:rPr lang="de-DE" sz="1350" dirty="0"/>
              <a:t> (Germany)</a:t>
            </a:r>
          </a:p>
          <a:p>
            <a:endParaRPr lang="de-DE" sz="1350" dirty="0"/>
          </a:p>
        </p:txBody>
      </p:sp>
      <p:pic>
        <p:nvPicPr>
          <p:cNvPr id="9" name="Picture 4" descr="Bildergebnis für neue ATAIR">
            <a:extLst>
              <a:ext uri="{FF2B5EF4-FFF2-40B4-BE49-F238E27FC236}">
                <a16:creationId xmlns:a16="http://schemas.microsoft.com/office/drawing/2014/main" id="{BF93CC5E-3566-5847-AFAE-02C42EE7FE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5723" y="1535250"/>
            <a:ext cx="3172583" cy="168929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C51EB1A-5265-BF4F-BA07-9F452A54BE84}"/>
              </a:ext>
            </a:extLst>
          </p:cNvPr>
          <p:cNvSpPr txBox="1"/>
          <p:nvPr/>
        </p:nvSpPr>
        <p:spPr>
          <a:xfrm>
            <a:off x="6094282" y="3507257"/>
            <a:ext cx="2862064" cy="2793072"/>
          </a:xfrm>
          <a:prstGeom prst="rect">
            <a:avLst/>
          </a:prstGeom>
          <a:noFill/>
        </p:spPr>
        <p:txBody>
          <a:bodyPr wrap="square" rtlCol="0">
            <a:spAutoFit/>
          </a:bodyPr>
          <a:lstStyle/>
          <a:p>
            <a:r>
              <a:rPr lang="de-DE" sz="1350" dirty="0"/>
              <a:t>RV „Atair“ BSH – </a:t>
            </a:r>
            <a:r>
              <a:rPr lang="de-DE" sz="1350" b="1" dirty="0"/>
              <a:t>LNG </a:t>
            </a:r>
          </a:p>
          <a:p>
            <a:endParaRPr lang="de-DE" sz="1350" dirty="0"/>
          </a:p>
          <a:p>
            <a:r>
              <a:rPr lang="de-DE" sz="1350" dirty="0" err="1"/>
              <a:t>Build</a:t>
            </a:r>
            <a:r>
              <a:rPr lang="de-DE" sz="1350" dirty="0"/>
              <a:t>:	 </a:t>
            </a:r>
            <a:r>
              <a:rPr lang="de-DE" sz="1350" dirty="0" err="1"/>
              <a:t>ongoing</a:t>
            </a:r>
            <a:r>
              <a:rPr lang="de-DE" sz="1350" dirty="0"/>
              <a:t>	</a:t>
            </a:r>
          </a:p>
          <a:p>
            <a:r>
              <a:rPr lang="de-DE" sz="1350" dirty="0" err="1"/>
              <a:t>Length</a:t>
            </a:r>
            <a:r>
              <a:rPr lang="de-DE" sz="1350" dirty="0"/>
              <a:t>:  </a:t>
            </a:r>
            <a:r>
              <a:rPr lang="de-DE" sz="1350" b="1" dirty="0"/>
              <a:t>74 m</a:t>
            </a:r>
            <a:r>
              <a:rPr lang="de-DE" sz="1350" dirty="0"/>
              <a:t>	Breadth:16.8 m</a:t>
            </a:r>
          </a:p>
          <a:p>
            <a:endParaRPr lang="de-DE" sz="1350" dirty="0"/>
          </a:p>
          <a:p>
            <a:r>
              <a:rPr lang="de-DE" sz="1350" dirty="0" err="1"/>
              <a:t>Draught</a:t>
            </a:r>
            <a:r>
              <a:rPr lang="de-DE" sz="1350" dirty="0"/>
              <a:t>:  5 m	Speed:   13 </a:t>
            </a:r>
            <a:r>
              <a:rPr lang="de-DE" sz="1350" dirty="0" err="1"/>
              <a:t>kn</a:t>
            </a:r>
            <a:endParaRPr lang="de-DE" sz="1350" dirty="0"/>
          </a:p>
          <a:p>
            <a:endParaRPr lang="de-DE" sz="1350" dirty="0"/>
          </a:p>
          <a:p>
            <a:r>
              <a:rPr lang="de-DE" sz="1350" b="1" dirty="0" err="1"/>
              <a:t>Costs</a:t>
            </a:r>
            <a:r>
              <a:rPr lang="de-DE" sz="1350" b="1" dirty="0"/>
              <a:t>: 140 Mio. € </a:t>
            </a:r>
          </a:p>
          <a:p>
            <a:endParaRPr lang="de-DE" sz="1350" b="1" dirty="0"/>
          </a:p>
          <a:p>
            <a:r>
              <a:rPr lang="de-DE" sz="1350" dirty="0"/>
              <a:t>Yard: </a:t>
            </a:r>
            <a:r>
              <a:rPr lang="de-DE" sz="1350" dirty="0" err="1"/>
              <a:t>Fassmer</a:t>
            </a:r>
            <a:r>
              <a:rPr lang="de-DE" sz="1350" dirty="0"/>
              <a:t> (Germany)</a:t>
            </a:r>
          </a:p>
          <a:p>
            <a:endParaRPr lang="de-DE" sz="1350" dirty="0"/>
          </a:p>
          <a:p>
            <a:r>
              <a:rPr lang="de-DE" sz="1350" b="1" dirty="0" err="1"/>
              <a:t>Remark</a:t>
            </a:r>
            <a:r>
              <a:rPr lang="de-DE" sz="1350" b="1" dirty="0"/>
              <a:t> – LNG </a:t>
            </a:r>
            <a:r>
              <a:rPr lang="de-DE" sz="1350" b="1" dirty="0" err="1"/>
              <a:t>needs</a:t>
            </a:r>
            <a:r>
              <a:rPr lang="de-DE" sz="1350" b="1" dirty="0"/>
              <a:t> </a:t>
            </a:r>
            <a:r>
              <a:rPr lang="de-DE" sz="1350" b="1" dirty="0" err="1"/>
              <a:t>space</a:t>
            </a:r>
            <a:endParaRPr lang="de-DE" sz="1350" b="1" dirty="0"/>
          </a:p>
          <a:p>
            <a:endParaRPr lang="de-DE" sz="1350" dirty="0"/>
          </a:p>
        </p:txBody>
      </p:sp>
      <p:sp>
        <p:nvSpPr>
          <p:cNvPr id="11" name="TextBox 10">
            <a:extLst>
              <a:ext uri="{FF2B5EF4-FFF2-40B4-BE49-F238E27FC236}">
                <a16:creationId xmlns:a16="http://schemas.microsoft.com/office/drawing/2014/main" id="{4D8D033C-0CE5-A848-ABC9-AA3C8CB7385C}"/>
              </a:ext>
            </a:extLst>
          </p:cNvPr>
          <p:cNvSpPr txBox="1"/>
          <p:nvPr/>
        </p:nvSpPr>
        <p:spPr>
          <a:xfrm>
            <a:off x="399726" y="332656"/>
            <a:ext cx="5612434" cy="461665"/>
          </a:xfrm>
          <a:prstGeom prst="rect">
            <a:avLst/>
          </a:prstGeom>
          <a:noFill/>
        </p:spPr>
        <p:txBody>
          <a:bodyPr wrap="none" rtlCol="0">
            <a:spAutoFit/>
          </a:bodyPr>
          <a:lstStyle/>
          <a:p>
            <a:r>
              <a:rPr lang="de-DE" sz="2400" dirty="0" err="1"/>
              <a:t>Examples</a:t>
            </a:r>
            <a:r>
              <a:rPr lang="de-DE" sz="2400" dirty="0"/>
              <a:t> </a:t>
            </a:r>
            <a:r>
              <a:rPr lang="de-DE" sz="2400" dirty="0" err="1"/>
              <a:t>of</a:t>
            </a:r>
            <a:r>
              <a:rPr lang="de-DE" sz="2400" dirty="0"/>
              <a:t> </a:t>
            </a:r>
            <a:r>
              <a:rPr lang="de-DE" sz="2400" dirty="0" err="1"/>
              <a:t>some</a:t>
            </a:r>
            <a:r>
              <a:rPr lang="de-DE" sz="2400" dirty="0"/>
              <a:t> </a:t>
            </a:r>
            <a:r>
              <a:rPr lang="de-DE" sz="2400" dirty="0" err="1"/>
              <a:t>recent</a:t>
            </a:r>
            <a:r>
              <a:rPr lang="de-DE" sz="2400" dirty="0"/>
              <a:t> </a:t>
            </a:r>
            <a:r>
              <a:rPr lang="de-DE" sz="2400" dirty="0" err="1"/>
              <a:t>new</a:t>
            </a:r>
            <a:r>
              <a:rPr lang="de-DE" sz="2400" dirty="0"/>
              <a:t> </a:t>
            </a:r>
            <a:r>
              <a:rPr lang="de-DE" sz="2400" dirty="0" err="1"/>
              <a:t>buildings</a:t>
            </a:r>
            <a:endParaRPr lang="de-DE" sz="2400" dirty="0"/>
          </a:p>
        </p:txBody>
      </p:sp>
    </p:spTree>
    <p:extLst>
      <p:ext uri="{BB962C8B-B14F-4D97-AF65-F5344CB8AC3E}">
        <p14:creationId xmlns:p14="http://schemas.microsoft.com/office/powerpoint/2010/main" val="2632025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CDE18-86DD-E546-9610-261B77F7FF19}"/>
              </a:ext>
            </a:extLst>
          </p:cNvPr>
          <p:cNvSpPr>
            <a:spLocks noGrp="1"/>
          </p:cNvSpPr>
          <p:nvPr>
            <p:ph type="ctrTitle"/>
          </p:nvPr>
        </p:nvSpPr>
        <p:spPr/>
        <p:txBody>
          <a:bodyPr/>
          <a:lstStyle/>
          <a:p>
            <a:r>
              <a:rPr lang="de-DE" dirty="0"/>
              <a:t>The </a:t>
            </a:r>
            <a:r>
              <a:rPr lang="de-DE" dirty="0" err="1"/>
              <a:t>next</a:t>
            </a:r>
            <a:r>
              <a:rPr lang="de-DE" dirty="0"/>
              <a:t> </a:t>
            </a:r>
            <a:r>
              <a:rPr lang="de-DE" dirty="0" err="1"/>
              <a:t>steps</a:t>
            </a:r>
            <a:endParaRPr lang="de-DE" dirty="0"/>
          </a:p>
        </p:txBody>
      </p:sp>
      <p:sp>
        <p:nvSpPr>
          <p:cNvPr id="3" name="Content Placeholder 2">
            <a:extLst>
              <a:ext uri="{FF2B5EF4-FFF2-40B4-BE49-F238E27FC236}">
                <a16:creationId xmlns:a16="http://schemas.microsoft.com/office/drawing/2014/main" id="{9227A1FD-6573-7D40-AB81-F5BEF5C396EC}"/>
              </a:ext>
            </a:extLst>
          </p:cNvPr>
          <p:cNvSpPr>
            <a:spLocks noGrp="1"/>
          </p:cNvSpPr>
          <p:nvPr>
            <p:ph idx="1"/>
          </p:nvPr>
        </p:nvSpPr>
        <p:spPr>
          <a:xfrm>
            <a:off x="322306" y="1168400"/>
            <a:ext cx="8458113" cy="2476623"/>
          </a:xfrm>
        </p:spPr>
        <p:txBody>
          <a:bodyPr/>
          <a:lstStyle/>
          <a:p>
            <a:pPr marL="0" indent="0" algn="ctr">
              <a:lnSpc>
                <a:spcPct val="150000"/>
              </a:lnSpc>
              <a:buNone/>
            </a:pPr>
            <a:r>
              <a:rPr lang="de-DE" dirty="0" err="1"/>
              <a:t>Instead</a:t>
            </a:r>
            <a:r>
              <a:rPr lang="de-DE" dirty="0"/>
              <a:t> </a:t>
            </a:r>
            <a:r>
              <a:rPr lang="de-DE" dirty="0" err="1"/>
              <a:t>of</a:t>
            </a:r>
            <a:r>
              <a:rPr lang="de-DE" dirty="0"/>
              <a:t> </a:t>
            </a:r>
            <a:r>
              <a:rPr lang="de-DE" dirty="0" err="1"/>
              <a:t>developing</a:t>
            </a:r>
            <a:r>
              <a:rPr lang="de-DE" dirty="0"/>
              <a:t> </a:t>
            </a:r>
            <a:r>
              <a:rPr lang="de-DE" dirty="0" err="1"/>
              <a:t>our</a:t>
            </a:r>
            <a:r>
              <a:rPr lang="de-DE" dirty="0"/>
              <a:t> </a:t>
            </a:r>
            <a:r>
              <a:rPr lang="de-DE" dirty="0" err="1"/>
              <a:t>own</a:t>
            </a:r>
            <a:r>
              <a:rPr lang="de-DE" dirty="0"/>
              <a:t> </a:t>
            </a:r>
            <a:r>
              <a:rPr lang="de-DE" dirty="0" err="1"/>
              <a:t>ship</a:t>
            </a:r>
            <a:r>
              <a:rPr lang="de-DE" dirty="0"/>
              <a:t> design </a:t>
            </a:r>
            <a:r>
              <a:rPr lang="de-DE" dirty="0" err="1"/>
              <a:t>we</a:t>
            </a:r>
            <a:r>
              <a:rPr lang="de-DE" dirty="0"/>
              <a:t> will </a:t>
            </a:r>
            <a:r>
              <a:rPr lang="de-DE" dirty="0" err="1"/>
              <a:t>publish</a:t>
            </a:r>
            <a:r>
              <a:rPr lang="de-DE" dirty="0"/>
              <a:t> a Tender Call </a:t>
            </a:r>
            <a:r>
              <a:rPr lang="de-DE" dirty="0" err="1"/>
              <a:t>based</a:t>
            </a:r>
            <a:r>
              <a:rPr lang="de-DE" dirty="0"/>
              <a:t> on a </a:t>
            </a:r>
            <a:r>
              <a:rPr lang="de-DE" b="1" dirty="0" err="1"/>
              <a:t>Functional</a:t>
            </a:r>
            <a:r>
              <a:rPr lang="de-DE" b="1" dirty="0"/>
              <a:t> Description</a:t>
            </a:r>
          </a:p>
          <a:p>
            <a:pPr marL="0" indent="0" algn="ctr">
              <a:buNone/>
            </a:pPr>
            <a:endParaRPr lang="de-DE" dirty="0"/>
          </a:p>
        </p:txBody>
      </p:sp>
      <p:sp>
        <p:nvSpPr>
          <p:cNvPr id="4" name="TextBox 3">
            <a:extLst>
              <a:ext uri="{FF2B5EF4-FFF2-40B4-BE49-F238E27FC236}">
                <a16:creationId xmlns:a16="http://schemas.microsoft.com/office/drawing/2014/main" id="{B026E2FA-411E-FB47-8B3A-2F8E6EE30AC6}"/>
              </a:ext>
            </a:extLst>
          </p:cNvPr>
          <p:cNvSpPr txBox="1"/>
          <p:nvPr/>
        </p:nvSpPr>
        <p:spPr>
          <a:xfrm>
            <a:off x="322305" y="4716433"/>
            <a:ext cx="8458113" cy="584775"/>
          </a:xfrm>
          <a:prstGeom prst="rect">
            <a:avLst/>
          </a:prstGeom>
          <a:noFill/>
        </p:spPr>
        <p:txBody>
          <a:bodyPr wrap="square" rtlCol="0">
            <a:spAutoFit/>
          </a:bodyPr>
          <a:lstStyle/>
          <a:p>
            <a:pPr algn="ctr"/>
            <a:r>
              <a:rPr lang="de-DE" sz="3200" dirty="0" err="1"/>
              <a:t>We</a:t>
            </a:r>
            <a:r>
              <a:rPr lang="de-DE" sz="3200" dirty="0"/>
              <a:t> </a:t>
            </a:r>
            <a:r>
              <a:rPr lang="de-DE" sz="3200" dirty="0" err="1"/>
              <a:t>expect</a:t>
            </a:r>
            <a:r>
              <a:rPr lang="de-DE" sz="3200" dirty="0"/>
              <a:t> time </a:t>
            </a:r>
            <a:r>
              <a:rPr lang="de-DE" sz="3200" dirty="0" err="1"/>
              <a:t>and</a:t>
            </a:r>
            <a:r>
              <a:rPr lang="de-DE" sz="3200" dirty="0"/>
              <a:t> </a:t>
            </a:r>
            <a:r>
              <a:rPr lang="de-DE" sz="3200" dirty="0" err="1"/>
              <a:t>cost</a:t>
            </a:r>
            <a:r>
              <a:rPr lang="de-DE" sz="3200" dirty="0"/>
              <a:t> </a:t>
            </a:r>
            <a:r>
              <a:rPr lang="de-DE" sz="3200" dirty="0" err="1"/>
              <a:t>savings</a:t>
            </a:r>
            <a:endParaRPr lang="de-DE" sz="3200" dirty="0"/>
          </a:p>
        </p:txBody>
      </p:sp>
    </p:spTree>
    <p:extLst>
      <p:ext uri="{BB962C8B-B14F-4D97-AF65-F5344CB8AC3E}">
        <p14:creationId xmlns:p14="http://schemas.microsoft.com/office/powerpoint/2010/main" val="333993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7CB53-55B2-FB4C-A697-7029855FBC14}"/>
              </a:ext>
            </a:extLst>
          </p:cNvPr>
          <p:cNvSpPr>
            <a:spLocks noGrp="1"/>
          </p:cNvSpPr>
          <p:nvPr>
            <p:ph type="ctrTitle"/>
          </p:nvPr>
        </p:nvSpPr>
        <p:spPr/>
        <p:txBody>
          <a:bodyPr/>
          <a:lstStyle/>
          <a:p>
            <a:r>
              <a:rPr lang="de-DE" dirty="0"/>
              <a:t>Mile </a:t>
            </a:r>
            <a:r>
              <a:rPr lang="de-DE" dirty="0" err="1"/>
              <a:t>stones</a:t>
            </a:r>
            <a:endParaRPr lang="de-DE" dirty="0"/>
          </a:p>
        </p:txBody>
      </p:sp>
      <p:graphicFrame>
        <p:nvGraphicFramePr>
          <p:cNvPr id="3" name="Table 2">
            <a:extLst>
              <a:ext uri="{FF2B5EF4-FFF2-40B4-BE49-F238E27FC236}">
                <a16:creationId xmlns:a16="http://schemas.microsoft.com/office/drawing/2014/main" id="{E66929EE-0E94-0948-880A-4EE700CF0941}"/>
              </a:ext>
            </a:extLst>
          </p:cNvPr>
          <p:cNvGraphicFramePr>
            <a:graphicFrameLocks noGrp="1"/>
          </p:cNvGraphicFramePr>
          <p:nvPr>
            <p:extLst>
              <p:ext uri="{D42A27DB-BD31-4B8C-83A1-F6EECF244321}">
                <p14:modId xmlns:p14="http://schemas.microsoft.com/office/powerpoint/2010/main" val="3805548115"/>
              </p:ext>
            </p:extLst>
          </p:nvPr>
        </p:nvGraphicFramePr>
        <p:xfrm>
          <a:off x="539552" y="1268761"/>
          <a:ext cx="7975798" cy="5256595"/>
        </p:xfrm>
        <a:graphic>
          <a:graphicData uri="http://schemas.openxmlformats.org/drawingml/2006/table">
            <a:tbl>
              <a:tblPr>
                <a:tableStyleId>{5C22544A-7EE6-4342-B048-85BDC9FD1C3A}</a:tableStyleId>
              </a:tblPr>
              <a:tblGrid>
                <a:gridCol w="826065">
                  <a:extLst>
                    <a:ext uri="{9D8B030D-6E8A-4147-A177-3AD203B41FA5}">
                      <a16:colId xmlns:a16="http://schemas.microsoft.com/office/drawing/2014/main" val="770658428"/>
                    </a:ext>
                  </a:extLst>
                </a:gridCol>
                <a:gridCol w="5497603">
                  <a:extLst>
                    <a:ext uri="{9D8B030D-6E8A-4147-A177-3AD203B41FA5}">
                      <a16:colId xmlns:a16="http://schemas.microsoft.com/office/drawing/2014/main" val="1424609772"/>
                    </a:ext>
                  </a:extLst>
                </a:gridCol>
                <a:gridCol w="826065">
                  <a:extLst>
                    <a:ext uri="{9D8B030D-6E8A-4147-A177-3AD203B41FA5}">
                      <a16:colId xmlns:a16="http://schemas.microsoft.com/office/drawing/2014/main" val="2838475808"/>
                    </a:ext>
                  </a:extLst>
                </a:gridCol>
                <a:gridCol w="826065">
                  <a:extLst>
                    <a:ext uri="{9D8B030D-6E8A-4147-A177-3AD203B41FA5}">
                      <a16:colId xmlns:a16="http://schemas.microsoft.com/office/drawing/2014/main" val="120669444"/>
                    </a:ext>
                  </a:extLst>
                </a:gridCol>
              </a:tblGrid>
              <a:tr h="260323">
                <a:tc>
                  <a:txBody>
                    <a:bodyPr/>
                    <a:lstStyle/>
                    <a:p>
                      <a:pPr algn="ctr" fontAlgn="b"/>
                      <a:r>
                        <a:rPr lang="de-DE" sz="1100" u="none" strike="noStrike">
                          <a:effectLst/>
                        </a:rPr>
                        <a:t>Mile stones</a:t>
                      </a:r>
                      <a:endParaRPr lang="de-DE" sz="1100" b="1" i="0" u="none" strike="noStrike">
                        <a:solidFill>
                          <a:srgbClr val="000000"/>
                        </a:solidFill>
                        <a:effectLst/>
                        <a:latin typeface="Arial" panose="020B0604020202020204" pitchFamily="34" charset="0"/>
                      </a:endParaRPr>
                    </a:p>
                  </a:txBody>
                  <a:tcPr marL="9404" marR="9404" marT="9404" marB="0" anchor="b"/>
                </a:tc>
                <a:tc>
                  <a:txBody>
                    <a:bodyPr/>
                    <a:lstStyle/>
                    <a:p>
                      <a:pPr algn="ctr" fontAlgn="b"/>
                      <a:r>
                        <a:rPr lang="de-DE" sz="1100" u="none" strike="noStrike">
                          <a:effectLst/>
                        </a:rPr>
                        <a:t>Objectives</a:t>
                      </a:r>
                      <a:endParaRPr lang="de-DE" sz="1100" b="1" i="0" u="none" strike="noStrike">
                        <a:solidFill>
                          <a:srgbClr val="000000"/>
                        </a:solidFill>
                        <a:effectLst/>
                        <a:latin typeface="Arial" panose="020B0604020202020204" pitchFamily="34" charset="0"/>
                      </a:endParaRPr>
                    </a:p>
                  </a:txBody>
                  <a:tcPr marL="9404" marR="9404" marT="9404" marB="0" anchor="b"/>
                </a:tc>
                <a:tc>
                  <a:txBody>
                    <a:bodyPr/>
                    <a:lstStyle/>
                    <a:p>
                      <a:pPr algn="ctr" fontAlgn="b"/>
                      <a:r>
                        <a:rPr lang="de-DE" sz="1100" u="none" strike="noStrike">
                          <a:effectLst/>
                        </a:rPr>
                        <a:t>Plan</a:t>
                      </a:r>
                      <a:endParaRPr lang="de-DE" sz="1100" b="1" i="0" u="none" strike="noStrike">
                        <a:solidFill>
                          <a:srgbClr val="000000"/>
                        </a:solidFill>
                        <a:effectLst/>
                        <a:latin typeface="Arial" panose="020B0604020202020204" pitchFamily="34" charset="0"/>
                      </a:endParaRPr>
                    </a:p>
                  </a:txBody>
                  <a:tcPr marL="9404" marR="9404" marT="9404" marB="0" anchor="b"/>
                </a:tc>
                <a:tc>
                  <a:txBody>
                    <a:bodyPr/>
                    <a:lstStyle/>
                    <a:p>
                      <a:pPr algn="ctr" fontAlgn="b"/>
                      <a:r>
                        <a:rPr lang="de-DE" sz="1100" u="none" strike="noStrike">
                          <a:effectLst/>
                        </a:rPr>
                        <a:t>Status</a:t>
                      </a:r>
                      <a:endParaRPr lang="de-DE" sz="1100" b="1" i="0" u="none" strike="noStrike">
                        <a:solidFill>
                          <a:srgbClr val="000000"/>
                        </a:solidFill>
                        <a:effectLst/>
                        <a:latin typeface="Arial" panose="020B0604020202020204" pitchFamily="34" charset="0"/>
                      </a:endParaRPr>
                    </a:p>
                  </a:txBody>
                  <a:tcPr marL="9404" marR="9404" marT="9404" marB="0" anchor="b"/>
                </a:tc>
                <a:extLst>
                  <a:ext uri="{0D108BD9-81ED-4DB2-BD59-A6C34878D82A}">
                    <a16:rowId xmlns:a16="http://schemas.microsoft.com/office/drawing/2014/main" val="943043100"/>
                  </a:ext>
                </a:extLst>
              </a:tr>
              <a:tr h="294983">
                <a:tc>
                  <a:txBody>
                    <a:bodyPr/>
                    <a:lstStyle/>
                    <a:p>
                      <a:pPr algn="ctr" fontAlgn="b"/>
                      <a:r>
                        <a:rPr lang="de-DE" sz="1100" u="none" strike="noStrike">
                          <a:effectLst/>
                        </a:rPr>
                        <a:t>M1</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r>
                        <a:rPr lang="de-DE" sz="1100" u="none" strike="noStrike">
                          <a:effectLst/>
                        </a:rPr>
                        <a:t>Selection of Naval Architect Bureau as Technical Advisor</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r>
                        <a:rPr lang="de-DE" sz="1100" u="none" strike="noStrike">
                          <a:effectLst/>
                        </a:rPr>
                        <a:t>Oct 18</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r>
                        <a:rPr lang="de-DE" sz="1100" u="none" strike="noStrike">
                          <a:effectLst/>
                        </a:rPr>
                        <a:t>Finished</a:t>
                      </a:r>
                      <a:endParaRPr lang="de-DE" sz="1100" b="0" i="0" u="none" strike="noStrike">
                        <a:solidFill>
                          <a:srgbClr val="000000"/>
                        </a:solidFill>
                        <a:effectLst/>
                        <a:latin typeface="Arial" panose="020B0604020202020204" pitchFamily="34" charset="0"/>
                      </a:endParaRPr>
                    </a:p>
                  </a:txBody>
                  <a:tcPr marL="9404" marR="9404" marT="9404" marB="0" anchor="b"/>
                </a:tc>
                <a:extLst>
                  <a:ext uri="{0D108BD9-81ED-4DB2-BD59-A6C34878D82A}">
                    <a16:rowId xmlns:a16="http://schemas.microsoft.com/office/drawing/2014/main" val="2945925029"/>
                  </a:ext>
                </a:extLst>
              </a:tr>
              <a:tr h="294983">
                <a:tc>
                  <a:txBody>
                    <a:bodyPr/>
                    <a:lstStyle/>
                    <a:p>
                      <a:pPr algn="ctr" fontAlgn="b"/>
                      <a:r>
                        <a:rPr lang="de-DE" sz="1100" u="none" strike="noStrike">
                          <a:effectLst/>
                        </a:rPr>
                        <a:t>M2</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r>
                        <a:rPr lang="de-DE" sz="1100" u="none" strike="noStrike">
                          <a:effectLst/>
                        </a:rPr>
                        <a:t>Presentation Functional Description of new "Uthörn" to main users for approval</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r>
                        <a:rPr lang="de-DE" sz="1100" u="none" strike="noStrike">
                          <a:effectLst/>
                        </a:rPr>
                        <a:t>Feb 19</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r>
                        <a:rPr lang="de-DE" sz="1100" u="none" strike="noStrike">
                          <a:effectLst/>
                        </a:rPr>
                        <a:t>Finished</a:t>
                      </a:r>
                      <a:endParaRPr lang="de-DE" sz="1100" b="0" i="0" u="none" strike="noStrike">
                        <a:solidFill>
                          <a:srgbClr val="000000"/>
                        </a:solidFill>
                        <a:effectLst/>
                        <a:latin typeface="Arial" panose="020B0604020202020204" pitchFamily="34" charset="0"/>
                      </a:endParaRPr>
                    </a:p>
                  </a:txBody>
                  <a:tcPr marL="9404" marR="9404" marT="9404" marB="0" anchor="b"/>
                </a:tc>
                <a:extLst>
                  <a:ext uri="{0D108BD9-81ED-4DB2-BD59-A6C34878D82A}">
                    <a16:rowId xmlns:a16="http://schemas.microsoft.com/office/drawing/2014/main" val="1966962101"/>
                  </a:ext>
                </a:extLst>
              </a:tr>
              <a:tr h="571527">
                <a:tc>
                  <a:txBody>
                    <a:bodyPr/>
                    <a:lstStyle/>
                    <a:p>
                      <a:pPr algn="ctr" fontAlgn="b"/>
                      <a:r>
                        <a:rPr lang="de-DE" sz="1100" u="none" strike="noStrike">
                          <a:effectLst/>
                        </a:rPr>
                        <a:t>M3</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r>
                        <a:rPr lang="de-DE" sz="1100" u="none" strike="noStrike">
                          <a:effectLst/>
                        </a:rPr>
                        <a:t>Publication of Tender Call (according to legal laws VGV§14 "not open procedure"; </a:t>
                      </a:r>
                      <a:br>
                        <a:rPr lang="de-DE" sz="1100" u="none" strike="noStrike">
                          <a:effectLst/>
                        </a:rPr>
                      </a:br>
                      <a:r>
                        <a:rPr lang="de-DE" sz="1100" u="none" strike="noStrike">
                          <a:effectLst/>
                        </a:rPr>
                        <a:t>Negotiation procedure with participants competition)</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r>
                        <a:rPr lang="de-DE" sz="1100" u="none" strike="noStrike">
                          <a:effectLst/>
                        </a:rPr>
                        <a:t>Jun 19</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r>
                        <a:rPr lang="de-DE" sz="1100" u="none" strike="noStrike">
                          <a:effectLst/>
                        </a:rPr>
                        <a:t>on time</a:t>
                      </a:r>
                      <a:endParaRPr lang="de-DE" sz="1100" b="0" i="0" u="none" strike="noStrike">
                        <a:solidFill>
                          <a:srgbClr val="000000"/>
                        </a:solidFill>
                        <a:effectLst/>
                        <a:latin typeface="Arial" panose="020B0604020202020204" pitchFamily="34" charset="0"/>
                      </a:endParaRPr>
                    </a:p>
                  </a:txBody>
                  <a:tcPr marL="9404" marR="9404" marT="9404" marB="0" anchor="b"/>
                </a:tc>
                <a:extLst>
                  <a:ext uri="{0D108BD9-81ED-4DB2-BD59-A6C34878D82A}">
                    <a16:rowId xmlns:a16="http://schemas.microsoft.com/office/drawing/2014/main" val="2122469208"/>
                  </a:ext>
                </a:extLst>
              </a:tr>
              <a:tr h="294983">
                <a:tc>
                  <a:txBody>
                    <a:bodyPr/>
                    <a:lstStyle/>
                    <a:p>
                      <a:pPr algn="ctr" fontAlgn="b"/>
                      <a:r>
                        <a:rPr lang="de-DE" sz="1100" u="none" strike="noStrike">
                          <a:effectLst/>
                        </a:rPr>
                        <a:t>M4</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r>
                        <a:rPr lang="de-DE" sz="1100" u="none" strike="noStrike">
                          <a:effectLst/>
                        </a:rPr>
                        <a:t>Order with the selected yard signed </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r>
                        <a:rPr lang="de-DE" sz="1100" u="none" strike="noStrike">
                          <a:effectLst/>
                        </a:rPr>
                        <a:t>Dec 19</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endParaRPr lang="de-DE" sz="1100" b="0" i="0" u="none" strike="noStrike">
                        <a:solidFill>
                          <a:srgbClr val="000000"/>
                        </a:solidFill>
                        <a:effectLst/>
                        <a:latin typeface="Calibri" panose="020F0502020204030204" pitchFamily="34" charset="0"/>
                      </a:endParaRPr>
                    </a:p>
                  </a:txBody>
                  <a:tcPr marL="9404" marR="9404" marT="9404" marB="0" anchor="b"/>
                </a:tc>
                <a:extLst>
                  <a:ext uri="{0D108BD9-81ED-4DB2-BD59-A6C34878D82A}">
                    <a16:rowId xmlns:a16="http://schemas.microsoft.com/office/drawing/2014/main" val="3981399617"/>
                  </a:ext>
                </a:extLst>
              </a:tr>
              <a:tr h="294983">
                <a:tc>
                  <a:txBody>
                    <a:bodyPr/>
                    <a:lstStyle/>
                    <a:p>
                      <a:pPr algn="ctr" fontAlgn="b"/>
                      <a:r>
                        <a:rPr lang="de-DE" sz="1100" u="none" strike="noStrike">
                          <a:effectLst/>
                        </a:rPr>
                        <a:t>M5</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r>
                        <a:rPr lang="de-DE" sz="1100" u="none" strike="noStrike">
                          <a:effectLst/>
                        </a:rPr>
                        <a:t>Completing and approval of "Basic Design"</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r>
                        <a:rPr lang="de-DE" sz="1100" u="none" strike="noStrike">
                          <a:effectLst/>
                        </a:rPr>
                        <a:t>Feb 20</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endParaRPr lang="de-DE" sz="1100" b="0" i="0" u="none" strike="noStrike">
                        <a:solidFill>
                          <a:srgbClr val="000000"/>
                        </a:solidFill>
                        <a:effectLst/>
                        <a:latin typeface="Calibri" panose="020F0502020204030204" pitchFamily="34" charset="0"/>
                      </a:endParaRPr>
                    </a:p>
                  </a:txBody>
                  <a:tcPr marL="9404" marR="9404" marT="9404" marB="0" anchor="b"/>
                </a:tc>
                <a:extLst>
                  <a:ext uri="{0D108BD9-81ED-4DB2-BD59-A6C34878D82A}">
                    <a16:rowId xmlns:a16="http://schemas.microsoft.com/office/drawing/2014/main" val="1108172609"/>
                  </a:ext>
                </a:extLst>
              </a:tr>
              <a:tr h="294983">
                <a:tc>
                  <a:txBody>
                    <a:bodyPr/>
                    <a:lstStyle/>
                    <a:p>
                      <a:pPr algn="ctr" fontAlgn="b"/>
                      <a:r>
                        <a:rPr lang="de-DE" sz="1100" u="none" strike="noStrike">
                          <a:effectLst/>
                        </a:rPr>
                        <a:t>M6</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r>
                        <a:rPr lang="de-DE" sz="1100" u="none" strike="noStrike">
                          <a:effectLst/>
                        </a:rPr>
                        <a:t>Keel laying</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r>
                        <a:rPr lang="de-DE" sz="1100" u="none" strike="noStrike">
                          <a:effectLst/>
                        </a:rPr>
                        <a:t>Mar 20</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endParaRPr lang="de-DE" sz="1100" b="0" i="0" u="none" strike="noStrike">
                        <a:solidFill>
                          <a:srgbClr val="000000"/>
                        </a:solidFill>
                        <a:effectLst/>
                        <a:latin typeface="Calibri" panose="020F0502020204030204" pitchFamily="34" charset="0"/>
                      </a:endParaRPr>
                    </a:p>
                  </a:txBody>
                  <a:tcPr marL="9404" marR="9404" marT="9404" marB="0" anchor="b"/>
                </a:tc>
                <a:extLst>
                  <a:ext uri="{0D108BD9-81ED-4DB2-BD59-A6C34878D82A}">
                    <a16:rowId xmlns:a16="http://schemas.microsoft.com/office/drawing/2014/main" val="4078236369"/>
                  </a:ext>
                </a:extLst>
              </a:tr>
              <a:tr h="294983">
                <a:tc>
                  <a:txBody>
                    <a:bodyPr/>
                    <a:lstStyle/>
                    <a:p>
                      <a:pPr algn="ctr" fontAlgn="b"/>
                      <a:r>
                        <a:rPr lang="de-DE" sz="1100" u="none" strike="noStrike">
                          <a:effectLst/>
                        </a:rPr>
                        <a:t>M7</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r>
                        <a:rPr lang="de-DE" sz="1100" u="none" strike="noStrike">
                          <a:effectLst/>
                        </a:rPr>
                        <a:t>Completing and approval "Detailed Design"</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r>
                        <a:rPr lang="de-DE" sz="1100" u="none" strike="noStrike">
                          <a:effectLst/>
                        </a:rPr>
                        <a:t>May 20</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endParaRPr lang="de-DE" sz="1100" b="0" i="0" u="none" strike="noStrike">
                        <a:solidFill>
                          <a:srgbClr val="000000"/>
                        </a:solidFill>
                        <a:effectLst/>
                        <a:latin typeface="Calibri" panose="020F0502020204030204" pitchFamily="34" charset="0"/>
                      </a:endParaRPr>
                    </a:p>
                  </a:txBody>
                  <a:tcPr marL="9404" marR="9404" marT="9404" marB="0" anchor="b"/>
                </a:tc>
                <a:extLst>
                  <a:ext uri="{0D108BD9-81ED-4DB2-BD59-A6C34878D82A}">
                    <a16:rowId xmlns:a16="http://schemas.microsoft.com/office/drawing/2014/main" val="1870177089"/>
                  </a:ext>
                </a:extLst>
              </a:tr>
              <a:tr h="294983">
                <a:tc>
                  <a:txBody>
                    <a:bodyPr/>
                    <a:lstStyle/>
                    <a:p>
                      <a:pPr algn="ctr" fontAlgn="b"/>
                      <a:r>
                        <a:rPr lang="de-DE" sz="1100" u="none" strike="noStrike">
                          <a:effectLst/>
                        </a:rPr>
                        <a:t>M8</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r>
                        <a:rPr lang="de-DE" sz="1100" u="none" strike="noStrike">
                          <a:effectLst/>
                        </a:rPr>
                        <a:t>Ships hull and superstructures ready</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r>
                        <a:rPr lang="de-DE" sz="1100" u="none" strike="noStrike">
                          <a:effectLst/>
                        </a:rPr>
                        <a:t>Oct 20</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endParaRPr lang="de-DE" sz="1100" b="0" i="0" u="none" strike="noStrike">
                        <a:solidFill>
                          <a:srgbClr val="000000"/>
                        </a:solidFill>
                        <a:effectLst/>
                        <a:latin typeface="Calibri" panose="020F0502020204030204" pitchFamily="34" charset="0"/>
                      </a:endParaRPr>
                    </a:p>
                  </a:txBody>
                  <a:tcPr marL="9404" marR="9404" marT="9404" marB="0" anchor="b"/>
                </a:tc>
                <a:extLst>
                  <a:ext uri="{0D108BD9-81ED-4DB2-BD59-A6C34878D82A}">
                    <a16:rowId xmlns:a16="http://schemas.microsoft.com/office/drawing/2014/main" val="3799003473"/>
                  </a:ext>
                </a:extLst>
              </a:tr>
              <a:tr h="294983">
                <a:tc>
                  <a:txBody>
                    <a:bodyPr/>
                    <a:lstStyle/>
                    <a:p>
                      <a:pPr algn="ctr" fontAlgn="b"/>
                      <a:r>
                        <a:rPr lang="de-DE" sz="1100" u="none" strike="noStrike">
                          <a:effectLst/>
                        </a:rPr>
                        <a:t>M9</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r>
                        <a:rPr lang="de-DE" sz="1100" u="none" strike="noStrike">
                          <a:effectLst/>
                        </a:rPr>
                        <a:t>Technical installation (engines, cranes, A-frame, Bridge) completed</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r>
                        <a:rPr lang="de-DE" sz="1100" u="none" strike="noStrike">
                          <a:effectLst/>
                        </a:rPr>
                        <a:t>Feb 21</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endParaRPr lang="de-DE" sz="1100" b="0" i="0" u="none" strike="noStrike">
                        <a:solidFill>
                          <a:srgbClr val="000000"/>
                        </a:solidFill>
                        <a:effectLst/>
                        <a:latin typeface="Calibri" panose="020F0502020204030204" pitchFamily="34" charset="0"/>
                      </a:endParaRPr>
                    </a:p>
                  </a:txBody>
                  <a:tcPr marL="9404" marR="9404" marT="9404" marB="0" anchor="b"/>
                </a:tc>
                <a:extLst>
                  <a:ext uri="{0D108BD9-81ED-4DB2-BD59-A6C34878D82A}">
                    <a16:rowId xmlns:a16="http://schemas.microsoft.com/office/drawing/2014/main" val="3985627492"/>
                  </a:ext>
                </a:extLst>
              </a:tr>
              <a:tr h="294983">
                <a:tc>
                  <a:txBody>
                    <a:bodyPr/>
                    <a:lstStyle/>
                    <a:p>
                      <a:pPr algn="ctr" fontAlgn="b"/>
                      <a:r>
                        <a:rPr lang="de-DE" sz="1100" u="none" strike="noStrike">
                          <a:effectLst/>
                        </a:rPr>
                        <a:t>M10</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r>
                        <a:rPr lang="de-DE" sz="1100" u="none" strike="noStrike">
                          <a:effectLst/>
                        </a:rPr>
                        <a:t>Accommodations, lounges, galley etc. completed</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r>
                        <a:rPr lang="de-DE" sz="1100" u="none" strike="noStrike">
                          <a:effectLst/>
                        </a:rPr>
                        <a:t>Mar 21</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endParaRPr lang="de-DE" sz="1200" b="0" i="0" u="none" strike="noStrike">
                        <a:solidFill>
                          <a:srgbClr val="000000"/>
                        </a:solidFill>
                        <a:effectLst/>
                        <a:latin typeface="Calibri" panose="020F0502020204030204" pitchFamily="34" charset="0"/>
                      </a:endParaRPr>
                    </a:p>
                  </a:txBody>
                  <a:tcPr marL="9404" marR="9404" marT="9404" marB="0" anchor="b"/>
                </a:tc>
                <a:extLst>
                  <a:ext uri="{0D108BD9-81ED-4DB2-BD59-A6C34878D82A}">
                    <a16:rowId xmlns:a16="http://schemas.microsoft.com/office/drawing/2014/main" val="750633337"/>
                  </a:ext>
                </a:extLst>
              </a:tr>
              <a:tr h="294983">
                <a:tc>
                  <a:txBody>
                    <a:bodyPr/>
                    <a:lstStyle/>
                    <a:p>
                      <a:pPr algn="ctr" fontAlgn="b"/>
                      <a:r>
                        <a:rPr lang="de-DE" sz="1100" u="none" strike="noStrike">
                          <a:effectLst/>
                        </a:rPr>
                        <a:t>M11</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r>
                        <a:rPr lang="de-DE" sz="1100" u="none" strike="noStrike">
                          <a:effectLst/>
                        </a:rPr>
                        <a:t>Scientific equipment and sensors installed (sonar systems, laboratories, winches etc)</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r>
                        <a:rPr lang="de-DE" sz="1100" u="none" strike="noStrike">
                          <a:effectLst/>
                        </a:rPr>
                        <a:t>Apr 21</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endParaRPr lang="de-DE" sz="1100" b="0" i="0" u="none" strike="noStrike">
                        <a:solidFill>
                          <a:srgbClr val="000000"/>
                        </a:solidFill>
                        <a:effectLst/>
                        <a:latin typeface="Calibri" panose="020F0502020204030204" pitchFamily="34" charset="0"/>
                      </a:endParaRPr>
                    </a:p>
                  </a:txBody>
                  <a:tcPr marL="9404" marR="9404" marT="9404" marB="0" anchor="b"/>
                </a:tc>
                <a:extLst>
                  <a:ext uri="{0D108BD9-81ED-4DB2-BD59-A6C34878D82A}">
                    <a16:rowId xmlns:a16="http://schemas.microsoft.com/office/drawing/2014/main" val="2493093317"/>
                  </a:ext>
                </a:extLst>
              </a:tr>
              <a:tr h="294983">
                <a:tc>
                  <a:txBody>
                    <a:bodyPr/>
                    <a:lstStyle/>
                    <a:p>
                      <a:pPr algn="ctr" fontAlgn="b"/>
                      <a:r>
                        <a:rPr lang="de-DE" sz="1100" u="none" strike="noStrike">
                          <a:effectLst/>
                        </a:rPr>
                        <a:t>M12</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r>
                        <a:rPr lang="de-DE" sz="1100" u="none" strike="noStrike">
                          <a:effectLst/>
                        </a:rPr>
                        <a:t>Electrical systems and on-board computer network ready laid and wired</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r>
                        <a:rPr lang="de-DE" sz="1100" u="none" strike="noStrike">
                          <a:effectLst/>
                        </a:rPr>
                        <a:t>May 21</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endParaRPr lang="de-DE" sz="1100" b="0" i="0" u="none" strike="noStrike">
                        <a:solidFill>
                          <a:srgbClr val="000000"/>
                        </a:solidFill>
                        <a:effectLst/>
                        <a:latin typeface="Calibri" panose="020F0502020204030204" pitchFamily="34" charset="0"/>
                      </a:endParaRPr>
                    </a:p>
                  </a:txBody>
                  <a:tcPr marL="9404" marR="9404" marT="9404" marB="0" anchor="b"/>
                </a:tc>
                <a:extLst>
                  <a:ext uri="{0D108BD9-81ED-4DB2-BD59-A6C34878D82A}">
                    <a16:rowId xmlns:a16="http://schemas.microsoft.com/office/drawing/2014/main" val="2580337687"/>
                  </a:ext>
                </a:extLst>
              </a:tr>
              <a:tr h="294983">
                <a:tc>
                  <a:txBody>
                    <a:bodyPr/>
                    <a:lstStyle/>
                    <a:p>
                      <a:pPr algn="ctr" fontAlgn="b"/>
                      <a:r>
                        <a:rPr lang="de-DE" sz="1100" u="none" strike="noStrike">
                          <a:effectLst/>
                        </a:rPr>
                        <a:t>M13</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r>
                        <a:rPr lang="de-DE" sz="1100" u="none" strike="noStrike">
                          <a:effectLst/>
                        </a:rPr>
                        <a:t>Factory Acceptance Tests (FAT)</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r>
                        <a:rPr lang="de-DE" sz="1100" u="none" strike="noStrike">
                          <a:effectLst/>
                        </a:rPr>
                        <a:t>Jun 21</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endParaRPr lang="de-DE" sz="1100" b="0" i="0" u="none" strike="noStrike">
                        <a:solidFill>
                          <a:srgbClr val="000000"/>
                        </a:solidFill>
                        <a:effectLst/>
                        <a:latin typeface="Calibri" panose="020F0502020204030204" pitchFamily="34" charset="0"/>
                      </a:endParaRPr>
                    </a:p>
                  </a:txBody>
                  <a:tcPr marL="9404" marR="9404" marT="9404" marB="0" anchor="b"/>
                </a:tc>
                <a:extLst>
                  <a:ext uri="{0D108BD9-81ED-4DB2-BD59-A6C34878D82A}">
                    <a16:rowId xmlns:a16="http://schemas.microsoft.com/office/drawing/2014/main" val="1300169455"/>
                  </a:ext>
                </a:extLst>
              </a:tr>
              <a:tr h="294983">
                <a:tc>
                  <a:txBody>
                    <a:bodyPr/>
                    <a:lstStyle/>
                    <a:p>
                      <a:pPr algn="ctr" fontAlgn="b"/>
                      <a:r>
                        <a:rPr lang="de-DE" sz="1100" u="none" strike="noStrike">
                          <a:effectLst/>
                        </a:rPr>
                        <a:t>M14</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r>
                        <a:rPr lang="de-DE" sz="1100" u="none" strike="noStrike">
                          <a:effectLst/>
                        </a:rPr>
                        <a:t>Completion of the "Uthörn" (remaining works, adjustments)</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r>
                        <a:rPr lang="de-DE" sz="1100" u="none" strike="noStrike">
                          <a:effectLst/>
                        </a:rPr>
                        <a:t>Jul 21</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endParaRPr lang="de-DE" sz="1200" b="0" i="0" u="none" strike="noStrike">
                        <a:solidFill>
                          <a:srgbClr val="000000"/>
                        </a:solidFill>
                        <a:effectLst/>
                        <a:latin typeface="Calibri" panose="020F0502020204030204" pitchFamily="34" charset="0"/>
                      </a:endParaRPr>
                    </a:p>
                  </a:txBody>
                  <a:tcPr marL="9404" marR="9404" marT="9404" marB="0" anchor="b"/>
                </a:tc>
                <a:extLst>
                  <a:ext uri="{0D108BD9-81ED-4DB2-BD59-A6C34878D82A}">
                    <a16:rowId xmlns:a16="http://schemas.microsoft.com/office/drawing/2014/main" val="4117881356"/>
                  </a:ext>
                </a:extLst>
              </a:tr>
              <a:tr h="294983">
                <a:tc>
                  <a:txBody>
                    <a:bodyPr/>
                    <a:lstStyle/>
                    <a:p>
                      <a:pPr algn="ctr" fontAlgn="b"/>
                      <a:r>
                        <a:rPr lang="de-DE" sz="1100" u="none" strike="noStrike">
                          <a:effectLst/>
                        </a:rPr>
                        <a:t>M15</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r>
                        <a:rPr lang="de-DE" sz="1100" u="none" strike="noStrike">
                          <a:effectLst/>
                        </a:rPr>
                        <a:t>Sea Acceptance Tests (SAT) on the  North Sea</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r>
                        <a:rPr lang="de-DE" sz="1100" u="none" strike="noStrike">
                          <a:effectLst/>
                        </a:rPr>
                        <a:t>Aug 21</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endParaRPr lang="de-DE" sz="1100" b="0" i="0" u="none" strike="noStrike">
                        <a:solidFill>
                          <a:srgbClr val="000000"/>
                        </a:solidFill>
                        <a:effectLst/>
                        <a:latin typeface="Calibri" panose="020F0502020204030204" pitchFamily="34" charset="0"/>
                      </a:endParaRPr>
                    </a:p>
                  </a:txBody>
                  <a:tcPr marL="9404" marR="9404" marT="9404" marB="0" anchor="b"/>
                </a:tc>
                <a:extLst>
                  <a:ext uri="{0D108BD9-81ED-4DB2-BD59-A6C34878D82A}">
                    <a16:rowId xmlns:a16="http://schemas.microsoft.com/office/drawing/2014/main" val="4023834558"/>
                  </a:ext>
                </a:extLst>
              </a:tr>
              <a:tr h="294983">
                <a:tc>
                  <a:txBody>
                    <a:bodyPr/>
                    <a:lstStyle/>
                    <a:p>
                      <a:pPr algn="ctr" fontAlgn="b"/>
                      <a:r>
                        <a:rPr lang="de-DE" sz="1100" u="none" strike="noStrike">
                          <a:effectLst/>
                        </a:rPr>
                        <a:t>M16</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r>
                        <a:rPr lang="de-DE" sz="1100" u="none" strike="noStrike">
                          <a:effectLst/>
                        </a:rPr>
                        <a:t>Commissioning</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r>
                        <a:rPr lang="de-DE" sz="1100" u="none" strike="noStrike">
                          <a:effectLst/>
                        </a:rPr>
                        <a:t>Oct 21</a:t>
                      </a:r>
                      <a:endParaRPr lang="de-DE" sz="1100" b="0" i="0" u="none" strike="noStrike">
                        <a:solidFill>
                          <a:srgbClr val="000000"/>
                        </a:solidFill>
                        <a:effectLst/>
                        <a:latin typeface="Arial" panose="020B0604020202020204" pitchFamily="34" charset="0"/>
                      </a:endParaRPr>
                    </a:p>
                  </a:txBody>
                  <a:tcPr marL="9404" marR="9404" marT="9404" marB="0" anchor="b"/>
                </a:tc>
                <a:tc>
                  <a:txBody>
                    <a:bodyPr/>
                    <a:lstStyle/>
                    <a:p>
                      <a:pPr algn="ctr" fontAlgn="b"/>
                      <a:endParaRPr lang="de-DE" sz="1100" b="0" i="0" u="none" strike="noStrike" dirty="0">
                        <a:solidFill>
                          <a:srgbClr val="000000"/>
                        </a:solidFill>
                        <a:effectLst/>
                        <a:latin typeface="Calibri" panose="020F0502020204030204" pitchFamily="34" charset="0"/>
                      </a:endParaRPr>
                    </a:p>
                  </a:txBody>
                  <a:tcPr marL="9404" marR="9404" marT="9404" marB="0" anchor="b"/>
                </a:tc>
                <a:extLst>
                  <a:ext uri="{0D108BD9-81ED-4DB2-BD59-A6C34878D82A}">
                    <a16:rowId xmlns:a16="http://schemas.microsoft.com/office/drawing/2014/main" val="4258710112"/>
                  </a:ext>
                </a:extLst>
              </a:tr>
            </a:tbl>
          </a:graphicData>
        </a:graphic>
      </p:graphicFrame>
    </p:spTree>
    <p:extLst>
      <p:ext uri="{BB962C8B-B14F-4D97-AF65-F5344CB8AC3E}">
        <p14:creationId xmlns:p14="http://schemas.microsoft.com/office/powerpoint/2010/main" val="2863988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ED405-BC55-BC4E-B429-C4024F2D8194}"/>
              </a:ext>
            </a:extLst>
          </p:cNvPr>
          <p:cNvSpPr>
            <a:spLocks noGrp="1"/>
          </p:cNvSpPr>
          <p:nvPr>
            <p:ph type="ctrTitle"/>
          </p:nvPr>
        </p:nvSpPr>
        <p:spPr>
          <a:xfrm>
            <a:off x="1331640" y="376924"/>
            <a:ext cx="7448779" cy="619981"/>
          </a:xfrm>
        </p:spPr>
        <p:txBody>
          <a:bodyPr/>
          <a:lstStyle/>
          <a:p>
            <a:r>
              <a:rPr lang="de-DE" dirty="0" err="1"/>
              <a:t>Thank</a:t>
            </a:r>
            <a:r>
              <a:rPr lang="de-DE" dirty="0"/>
              <a:t> </a:t>
            </a:r>
            <a:r>
              <a:rPr lang="de-DE" dirty="0" err="1"/>
              <a:t>you</a:t>
            </a:r>
            <a:r>
              <a:rPr lang="de-DE" dirty="0"/>
              <a:t> </a:t>
            </a:r>
            <a:r>
              <a:rPr lang="de-DE" dirty="0" err="1"/>
              <a:t>for</a:t>
            </a:r>
            <a:r>
              <a:rPr lang="de-DE" dirty="0"/>
              <a:t> </a:t>
            </a:r>
            <a:r>
              <a:rPr lang="de-DE" dirty="0" err="1"/>
              <a:t>your</a:t>
            </a:r>
            <a:r>
              <a:rPr lang="de-DE" dirty="0"/>
              <a:t> </a:t>
            </a:r>
            <a:r>
              <a:rPr lang="de-DE" dirty="0" err="1"/>
              <a:t>attention</a:t>
            </a:r>
            <a:endParaRPr lang="de-DE" dirty="0"/>
          </a:p>
        </p:txBody>
      </p:sp>
      <p:pic>
        <p:nvPicPr>
          <p:cNvPr id="4" name="Inhaltsplatzhalter 3">
            <a:extLst>
              <a:ext uri="{FF2B5EF4-FFF2-40B4-BE49-F238E27FC236}">
                <a16:creationId xmlns:a16="http://schemas.microsoft.com/office/drawing/2014/main" id="{DFB570CC-8EB6-A34F-925A-7E72FC296E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4628" y="1168400"/>
            <a:ext cx="7560469" cy="5040313"/>
          </a:xfrm>
        </p:spPr>
      </p:pic>
    </p:spTree>
    <p:extLst>
      <p:ext uri="{BB962C8B-B14F-4D97-AF65-F5344CB8AC3E}">
        <p14:creationId xmlns:p14="http://schemas.microsoft.com/office/powerpoint/2010/main" val="879876684"/>
      </p:ext>
    </p:extLst>
  </p:cSld>
  <p:clrMapOvr>
    <a:masterClrMapping/>
  </p:clrMapOvr>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z">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1701</TotalTime>
  <Words>665</Words>
  <Application>Microsoft Macintosh PowerPoint</Application>
  <PresentationFormat>On-screen Show (4:3)</PresentationFormat>
  <Paragraphs>137</Paragraphs>
  <Slides>9</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Wingdings</vt:lpstr>
      <vt:lpstr>Office-Design</vt:lpstr>
      <vt:lpstr>PowerPoint Presentation</vt:lpstr>
      <vt:lpstr>Uthörn – basic data</vt:lpstr>
      <vt:lpstr>PowerPoint Presentation</vt:lpstr>
      <vt:lpstr>Uthörn II – Boundary conditions </vt:lpstr>
      <vt:lpstr>Uthörn II – Boundary conditions </vt:lpstr>
      <vt:lpstr>PowerPoint Presentation</vt:lpstr>
      <vt:lpstr>The next steps</vt:lpstr>
      <vt:lpstr>Mile stones</vt:lpstr>
      <vt:lpstr>Thank you for your attention</vt:lpstr>
    </vt:vector>
  </TitlesOfParts>
  <Company>AWI</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Yves Nowak</dc:creator>
  <cp:lastModifiedBy>Michael Klages</cp:lastModifiedBy>
  <cp:revision>144</cp:revision>
  <dcterms:created xsi:type="dcterms:W3CDTF">2013-05-22T13:17:02Z</dcterms:created>
  <dcterms:modified xsi:type="dcterms:W3CDTF">2019-06-12T06:45:31Z</dcterms:modified>
</cp:coreProperties>
</file>